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275" r:id="rId3"/>
    <p:sldId id="278" r:id="rId4"/>
    <p:sldId id="276" r:id="rId5"/>
    <p:sldId id="277" r:id="rId6"/>
    <p:sldId id="257" r:id="rId7"/>
    <p:sldId id="259" r:id="rId8"/>
    <p:sldId id="289" r:id="rId9"/>
    <p:sldId id="262" r:id="rId10"/>
    <p:sldId id="293" r:id="rId11"/>
    <p:sldId id="290" r:id="rId12"/>
    <p:sldId id="292" r:id="rId13"/>
    <p:sldId id="294" r:id="rId14"/>
    <p:sldId id="279" r:id="rId15"/>
    <p:sldId id="296" r:id="rId16"/>
    <p:sldId id="297" r:id="rId17"/>
    <p:sldId id="298" r:id="rId18"/>
    <p:sldId id="299" r:id="rId19"/>
    <p:sldId id="301" r:id="rId20"/>
    <p:sldId id="300" r:id="rId21"/>
    <p:sldId id="302" r:id="rId22"/>
    <p:sldId id="303" r:id="rId23"/>
    <p:sldId id="304" r:id="rId24"/>
    <p:sldId id="305" r:id="rId25"/>
    <p:sldId id="2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rtevent, Isabelle" initials="HI" lastIdx="3" clrIdx="0">
    <p:extLst>
      <p:ext uri="{19B8F6BF-5375-455C-9EA6-DF929625EA0E}">
        <p15:presenceInfo xmlns:p15="http://schemas.microsoft.com/office/powerpoint/2012/main" userId="S::Isabelle.Hurtevent@mtess.gouv.qc.ca::402b623d-fded-46fe-8cf7-88de219921a5" providerId="AD"/>
      </p:ext>
    </p:extLst>
  </p:cmAuthor>
  <p:cmAuthor id="2" name="Genest, Marie-Michèle" initials="GM" lastIdx="10" clrIdx="1">
    <p:extLst>
      <p:ext uri="{19B8F6BF-5375-455C-9EA6-DF929625EA0E}">
        <p15:presenceInfo xmlns:p15="http://schemas.microsoft.com/office/powerpoint/2012/main" userId="S::marie-michele.genest@mtess.gouv.qc.ca::a958df26-f9b8-450e-ad44-7e14b90d92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B2BE"/>
    <a:srgbClr val="85D7B9"/>
    <a:srgbClr val="77D3B6"/>
    <a:srgbClr val="4CC3E1"/>
    <a:srgbClr val="73CCDA"/>
    <a:srgbClr val="8AD4E1"/>
    <a:srgbClr val="60BCCD"/>
    <a:srgbClr val="005DA1"/>
    <a:srgbClr val="89B6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65452" autoAdjust="0"/>
  </p:normalViewPr>
  <p:slideViewPr>
    <p:cSldViewPr snapToGrid="0">
      <p:cViewPr varScale="1">
        <p:scale>
          <a:sx n="78" d="100"/>
          <a:sy n="78" d="100"/>
        </p:scale>
        <p:origin x="260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4022"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B8398-C8FD-4EBA-84E9-B66B247EC697}" type="datetimeFigureOut">
              <a:rPr lang="fr-CA" smtClean="0"/>
              <a:t>2022-02-16</a:t>
            </a:fld>
            <a:endParaRPr lang="fr-CA"/>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6E10EF-8C91-4505-A91C-4CE71000EE66}" type="slidenum">
              <a:rPr lang="fr-CA" smtClean="0"/>
              <a:t>‹N°›</a:t>
            </a:fld>
            <a:endParaRPr lang="fr-CA"/>
          </a:p>
        </p:txBody>
      </p:sp>
    </p:spTree>
    <p:extLst>
      <p:ext uri="{BB962C8B-B14F-4D97-AF65-F5344CB8AC3E}">
        <p14:creationId xmlns:p14="http://schemas.microsoft.com/office/powerpoint/2010/main" val="4173060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96777-A85C-4D4F-8EE4-429D763823FD}" type="datetimeFigureOut">
              <a:rPr lang="fr-CA" smtClean="0"/>
              <a:t>2022-02-16</a:t>
            </a:fld>
            <a:endParaRPr lang="fr-CA"/>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328EE-464E-479F-8933-C091EAA61A8D}" type="slidenum">
              <a:rPr lang="fr-CA" smtClean="0"/>
              <a:t>‹N°›</a:t>
            </a:fld>
            <a:endParaRPr lang="fr-CA"/>
          </a:p>
        </p:txBody>
      </p:sp>
    </p:spTree>
    <p:extLst>
      <p:ext uri="{BB962C8B-B14F-4D97-AF65-F5344CB8AC3E}">
        <p14:creationId xmlns:p14="http://schemas.microsoft.com/office/powerpoint/2010/main" val="162374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_ftn1"/><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_ftnref2"/><Relationship Id="rId5" Type="http://schemas.openxmlformats.org/officeDocument/2006/relationships/hyperlink" Target="#_ftnref1"/><Relationship Id="rId4" Type="http://schemas.openxmlformats.org/officeDocument/2006/relationships/hyperlink" Target="#_ftn2"/></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900"/>
              </a:spcAft>
            </a:pPr>
            <a:r>
              <a:rPr lang="fr-CA" sz="1800" dirty="0">
                <a:effectLst/>
                <a:latin typeface="Arial" panose="020B0604020202020204" pitchFamily="34" charset="0"/>
                <a:ea typeface="Times New Roman" panose="02020603050405020304" pitchFamily="18" charset="0"/>
              </a:rPr>
              <a:t>Dans les services publics essentiels, les retraités représentent un important bassin de travailleurs potentiels. Ils disposent d’une expérience et d’un savoir-faire précieux. Leur retour en emploi contribue grandement aux efforts engagés pour répondre aux besoins actuels de main‑d’œuvre.</a:t>
            </a:r>
          </a:p>
          <a:p>
            <a:pPr algn="just">
              <a:spcAft>
                <a:spcPts val="900"/>
              </a:spcAft>
            </a:pPr>
            <a:r>
              <a:rPr lang="fr-CA" sz="1800" dirty="0">
                <a:effectLst/>
                <a:latin typeface="Arial" panose="020B0604020202020204" pitchFamily="34" charset="0"/>
                <a:ea typeface="Times New Roman" panose="02020603050405020304" pitchFamily="18" charset="0"/>
              </a:rPr>
              <a:t>Le gouvernement incitera encore davantage les retraités qui le souhaitent à retourner à l’emploi dans certains services publics essentiels.</a:t>
            </a:r>
          </a:p>
          <a:p>
            <a:pPr marL="342900" lvl="0" indent="-342900">
              <a:spcAft>
                <a:spcPts val="900"/>
              </a:spcAft>
              <a:buSzPts val="1200"/>
              <a:buFont typeface="Wingdings" panose="05000000000000000000" pitchFamily="2" charset="2"/>
              <a:buChar char=""/>
              <a:tabLst>
                <a:tab pos="269875" algn="l"/>
                <a:tab pos="720725" algn="l"/>
              </a:tabLst>
            </a:pPr>
            <a:r>
              <a:rPr lang="fr-CA" sz="1800" b="1" dirty="0">
                <a:effectLst/>
                <a:latin typeface="Arial" panose="020B0604020202020204" pitchFamily="34" charset="0"/>
                <a:ea typeface="Times New Roman" panose="02020603050405020304" pitchFamily="18" charset="0"/>
              </a:rPr>
              <a:t>Une nouvelle prime salariale temporaire pour les retraités de certains services publics essentiels</a:t>
            </a:r>
          </a:p>
          <a:p>
            <a:pPr algn="just">
              <a:spcAft>
                <a:spcPts val="900"/>
              </a:spcAft>
            </a:pPr>
            <a:r>
              <a:rPr lang="fr-CA" sz="1800" dirty="0">
                <a:effectLst/>
                <a:latin typeface="Arial" panose="020B0604020202020204" pitchFamily="34" charset="0"/>
                <a:ea typeface="Times New Roman" panose="02020603050405020304" pitchFamily="18" charset="0"/>
              </a:rPr>
              <a:t>Lorsqu’ils reviennent sur le marché du travail, les retraités des services publics essentiels visés par l’</a:t>
            </a:r>
            <a:r>
              <a:rPr lang="fr-CA" sz="1800" b="1" dirty="0">
                <a:effectLst/>
                <a:latin typeface="Arial" panose="020B0604020202020204" pitchFamily="34" charset="0"/>
                <a:ea typeface="Times New Roman" panose="02020603050405020304" pitchFamily="18" charset="0"/>
              </a:rPr>
              <a:t>Opération main-d’œuvre</a:t>
            </a:r>
            <a:r>
              <a:rPr lang="fr-CA" sz="1800" dirty="0">
                <a:effectLst/>
                <a:latin typeface="Arial" panose="020B0604020202020204" pitchFamily="34" charset="0"/>
                <a:ea typeface="Times New Roman" panose="02020603050405020304" pitchFamily="18" charset="0"/>
              </a:rPr>
              <a:t> reçoivent à la fois le salaire lié à leur nouvel emploi et leur rente de retraite. </a:t>
            </a:r>
          </a:p>
          <a:p>
            <a:pPr algn="just">
              <a:spcAft>
                <a:spcPts val="900"/>
              </a:spcAft>
            </a:pPr>
            <a:r>
              <a:rPr lang="fr-CA" sz="1800" dirty="0">
                <a:effectLst/>
                <a:latin typeface="Arial" panose="020B0604020202020204" pitchFamily="34" charset="0"/>
                <a:ea typeface="Times New Roman" panose="02020603050405020304" pitchFamily="18" charset="0"/>
              </a:rPr>
              <a:t>Cette rente a été financée tout au long de leur carrière à parts égales par les employés et par l’employeur. Il s’agit, en quelque sorte, d’un salaire différé, visant à assurer une sécurité financière pendant la retraite. La rente leur appartient donc de plein droit, et les retraités doivent pouvoir en bénéficier, même s’ils décident de revenir travailler. Ce cumul de la rente et du salaire constitue d’ailleurs la norme dans plusieurs régimes de retraite des secteurs public et privé.</a:t>
            </a:r>
          </a:p>
          <a:p>
            <a:pPr algn="just">
              <a:spcAft>
                <a:spcPts val="900"/>
              </a:spcAft>
            </a:pPr>
            <a:r>
              <a:rPr lang="fr-CA" sz="1800" dirty="0">
                <a:effectLst/>
                <a:latin typeface="Arial" panose="020B0604020202020204" pitchFamily="34" charset="0"/>
                <a:ea typeface="Times New Roman" panose="02020603050405020304" pitchFamily="18" charset="0"/>
              </a:rPr>
              <a:t>Cependant, les retraités revenant travailler ne peuvent pas recommencer à cotiser à leur régime de retraite. Par le fait même, ils ne peuvent plus accumuler de nouveaux droits ni bénéficier de la contribution financière de l’employeur à leur régime. Cette contribution fait pourtant partie intégrante de la rémunération globale des employés.</a:t>
            </a:r>
          </a:p>
          <a:p>
            <a:pPr marL="342900" lvl="0" indent="-342900">
              <a:spcAft>
                <a:spcPts val="900"/>
              </a:spcAft>
              <a:buSzPts val="1400"/>
              <a:buFont typeface="Wingdings 2" panose="05020102010507070707" pitchFamily="18" charset="2"/>
              <a:buChar char=""/>
              <a:tabLst>
                <a:tab pos="269875" algn="l"/>
              </a:tabLst>
            </a:pPr>
            <a:r>
              <a:rPr lang="fr-CA" sz="1800" b="1" dirty="0">
                <a:effectLst/>
                <a:latin typeface="Arial" panose="020B0604020202020204" pitchFamily="34" charset="0"/>
                <a:ea typeface="Times New Roman" panose="02020603050405020304" pitchFamily="18" charset="0"/>
                <a:cs typeface="Times New Roman" panose="02020603050405020304" pitchFamily="18" charset="0"/>
              </a:rPr>
              <a:t>La mesure</a:t>
            </a:r>
          </a:p>
          <a:p>
            <a:pPr algn="just">
              <a:spcAft>
                <a:spcPts val="900"/>
              </a:spcAft>
            </a:pPr>
            <a:r>
              <a:rPr lang="fr-CA" sz="1800" dirty="0">
                <a:effectLst/>
                <a:latin typeface="Arial" panose="020B0604020202020204" pitchFamily="34" charset="0"/>
                <a:ea typeface="Times New Roman" panose="02020603050405020304" pitchFamily="18" charset="0"/>
              </a:rPr>
              <a:t>Afin de compenser cet écart, le gouvernement mettra en place une nouvelle prime salariale temporaire pour les retraités de certains services publics essentiels, dont le montant sera similaire à la contribution de l’employeur au régime de retraite. </a:t>
            </a:r>
          </a:p>
          <a:p>
            <a:pPr algn="just">
              <a:spcAft>
                <a:spcPts val="900"/>
              </a:spcAft>
            </a:pPr>
            <a:r>
              <a:rPr lang="fr-CA" sz="1800" dirty="0">
                <a:effectLst/>
                <a:latin typeface="Arial" panose="020B0604020202020204" pitchFamily="34" charset="0"/>
                <a:ea typeface="Times New Roman" panose="02020603050405020304" pitchFamily="18" charset="0"/>
              </a:rPr>
              <a:t>Cette prime s’appliquera, </a:t>
            </a:r>
          </a:p>
          <a:p>
            <a:pPr marL="342900" lvl="0" indent="-342900" algn="just" fontAlgn="base">
              <a:spcAft>
                <a:spcPts val="900"/>
              </a:spcAft>
              <a:buClr>
                <a:srgbClr val="000000"/>
              </a:buClr>
              <a:buSzPts val="1200"/>
              <a:buFont typeface="Arial" panose="020B0604020202020204" pitchFamily="34" charset="0"/>
              <a:buChar char="—"/>
              <a:tabLst>
                <a:tab pos="234315" algn="l"/>
              </a:tabLst>
            </a:pPr>
            <a:r>
              <a:rPr lang="fr-CA" sz="18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dans le secteur de la santé et des services sociaux, au personnel infirmier</a:t>
            </a:r>
            <a:r>
              <a:rPr lang="fr-CA" sz="1800" u="none" strike="noStrike" baseline="30000"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hlinkClick r:id="rId3" action="ppaction://hlinkfile"/>
              </a:rPr>
              <a:t>[2]</a:t>
            </a:r>
            <a:r>
              <a:rPr lang="fr-CA" sz="18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 aux préposés aux bénéficiaires, aux psychologues, aux travailleurs sociaux et aux agents de relations humaines;</a:t>
            </a:r>
          </a:p>
          <a:p>
            <a:pPr marL="342900" lvl="0" indent="-342900" algn="just" fontAlgn="base">
              <a:spcAft>
                <a:spcPts val="900"/>
              </a:spcAft>
              <a:buClr>
                <a:srgbClr val="000000"/>
              </a:buClr>
              <a:buSzPts val="1200"/>
              <a:buFont typeface="Arial" panose="020B0604020202020204" pitchFamily="34" charset="0"/>
              <a:buChar char="—"/>
              <a:tabLst>
                <a:tab pos="234315" algn="l"/>
              </a:tabLst>
            </a:pPr>
            <a:r>
              <a:rPr lang="fr-CA" sz="18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dans le secteur de l’éducation, aux enseignants du préscolaire, du primaire et du secondaire, aux techniciens en éducation spécialisée et aux techniciens en service de garde en milieu scolaire;</a:t>
            </a:r>
          </a:p>
          <a:p>
            <a:pPr marL="342900" lvl="0" indent="-342900" algn="just" fontAlgn="base">
              <a:spcAft>
                <a:spcPts val="900"/>
              </a:spcAft>
              <a:buClr>
                <a:srgbClr val="000000"/>
              </a:buClr>
              <a:buSzPts val="1200"/>
              <a:buFont typeface="Arial" panose="020B0604020202020204" pitchFamily="34" charset="0"/>
              <a:buChar char="—"/>
              <a:tabLst>
                <a:tab pos="234315" algn="l"/>
              </a:tabLst>
            </a:pPr>
            <a:r>
              <a:rPr lang="fr-CA" sz="18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dans le secteur des services de garde éducatifs à l’enfance, aux éducatrices de la petite enfance.</a:t>
            </a:r>
          </a:p>
          <a:p>
            <a:pPr algn="just">
              <a:spcAft>
                <a:spcPts val="900"/>
              </a:spcAft>
            </a:pPr>
            <a:r>
              <a:rPr lang="fr-CA" sz="1800" dirty="0">
                <a:effectLst/>
                <a:latin typeface="Arial" panose="020B0604020202020204" pitchFamily="34" charset="0"/>
                <a:ea typeface="Times New Roman" panose="02020603050405020304" pitchFamily="18" charset="0"/>
              </a:rPr>
              <a:t>La prime sera offerte jusqu’au 31 mars 2023</a:t>
            </a:r>
            <a:r>
              <a:rPr lang="fr-CA" sz="1800" baseline="30000" dirty="0">
                <a:effectLst/>
                <a:latin typeface="Arial" panose="020B0604020202020204" pitchFamily="34" charset="0"/>
                <a:ea typeface="Times New Roman" panose="02020603050405020304" pitchFamily="18" charset="0"/>
                <a:hlinkClick r:id="rId4" action="ppaction://hlinkfile"/>
              </a:rPr>
              <a:t>[3]</a:t>
            </a:r>
            <a:r>
              <a:rPr lang="fr-CA" sz="1800" dirty="0">
                <a:effectLst/>
                <a:latin typeface="Arial" panose="020B0604020202020204" pitchFamily="34" charset="0"/>
                <a:ea typeface="Times New Roman" panose="02020603050405020304" pitchFamily="18" charset="0"/>
              </a:rPr>
              <a:t>.</a:t>
            </a:r>
            <a:r>
              <a:rPr lang="fr-CA" sz="1800" dirty="0">
                <a:effectLst/>
                <a:highlight>
                  <a:srgbClr val="00FFFF"/>
                </a:highlight>
                <a:latin typeface="Arial" panose="020B0604020202020204" pitchFamily="34" charset="0"/>
                <a:ea typeface="Times New Roman" panose="02020603050405020304" pitchFamily="18" charset="0"/>
              </a:rPr>
              <a:t> </a:t>
            </a:r>
            <a:endParaRPr lang="fr-CA" sz="1800" dirty="0">
              <a:effectLst/>
              <a:latin typeface="Arial" panose="020B0604020202020204" pitchFamily="34" charset="0"/>
              <a:ea typeface="Times New Roman" panose="02020603050405020304" pitchFamily="18" charset="0"/>
            </a:endParaRPr>
          </a:p>
          <a:p>
            <a:pPr marL="288290" indent="-288290" algn="just">
              <a:spcAft>
                <a:spcPts val="250"/>
              </a:spcAft>
              <a:tabLst>
                <a:tab pos="288290" algn="l"/>
              </a:tabLst>
            </a:pPr>
            <a:r>
              <a:rPr lang="fr-CA" sz="1800" baseline="30000" dirty="0">
                <a:effectLst/>
                <a:latin typeface="Arial" panose="020B0604020202020204" pitchFamily="34" charset="0"/>
                <a:ea typeface="Times New Roman" panose="02020603050405020304" pitchFamily="18" charset="0"/>
                <a:hlinkClick r:id="rId5" action="ppaction://hlinkfile"/>
              </a:rPr>
              <a:t>[2]</a:t>
            </a:r>
            <a:r>
              <a:rPr lang="fr-CA" sz="1800" dirty="0">
                <a:effectLst/>
                <a:latin typeface="Arial" panose="020B0604020202020204" pitchFamily="34" charset="0"/>
                <a:ea typeface="Times New Roman" panose="02020603050405020304" pitchFamily="18" charset="0"/>
              </a:rPr>
              <a:t> 	Le personnel infirmier comprend les infirmières, les infirmières auxiliaires, les infirmières cliniciennes, les infirmières praticiennes et les inhalothérapeutes. </a:t>
            </a:r>
          </a:p>
          <a:p>
            <a:pPr marL="288290" indent="-288290" algn="just">
              <a:spcAft>
                <a:spcPts val="250"/>
              </a:spcAft>
              <a:tabLst>
                <a:tab pos="288290" algn="l"/>
              </a:tabLst>
            </a:pPr>
            <a:r>
              <a:rPr lang="fr-CA" sz="1800" baseline="30000" dirty="0">
                <a:effectLst/>
                <a:latin typeface="Arial" panose="020B0604020202020204" pitchFamily="34" charset="0"/>
                <a:ea typeface="Times New Roman" panose="02020603050405020304" pitchFamily="18" charset="0"/>
                <a:hlinkClick r:id="rId6" action="ppaction://hlinkfile"/>
              </a:rPr>
              <a:t>[3]</a:t>
            </a:r>
            <a:r>
              <a:rPr lang="fr-CA" sz="1800" dirty="0">
                <a:effectLst/>
                <a:latin typeface="Arial" panose="020B0604020202020204" pitchFamily="34" charset="0"/>
                <a:ea typeface="Times New Roman" panose="02020603050405020304" pitchFamily="18" charset="0"/>
              </a:rPr>
              <a:t> 	Afin d’être admissible à la prime, l’employé devra avoir signé une entente de retraite avant le 25 novembre 2021.</a:t>
            </a:r>
          </a:p>
          <a:p>
            <a:endParaRPr lang="fr-CA" dirty="0"/>
          </a:p>
        </p:txBody>
      </p:sp>
      <p:sp>
        <p:nvSpPr>
          <p:cNvPr id="4" name="Espace réservé du numéro de diapositive 3"/>
          <p:cNvSpPr>
            <a:spLocks noGrp="1"/>
          </p:cNvSpPr>
          <p:nvPr>
            <p:ph type="sldNum" sz="quarter" idx="5"/>
          </p:nvPr>
        </p:nvSpPr>
        <p:spPr/>
        <p:txBody>
          <a:bodyPr/>
          <a:lstStyle/>
          <a:p>
            <a:fld id="{985328EE-464E-479F-8933-C091EAA61A8D}" type="slidenum">
              <a:rPr lang="fr-CA" smtClean="0"/>
              <a:t>12</a:t>
            </a:fld>
            <a:endParaRPr lang="fr-CA"/>
          </a:p>
        </p:txBody>
      </p:sp>
    </p:spTree>
    <p:extLst>
      <p:ext uri="{BB962C8B-B14F-4D97-AF65-F5344CB8AC3E}">
        <p14:creationId xmlns:p14="http://schemas.microsoft.com/office/powerpoint/2010/main" val="252217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re 1"/>
          <p:cNvSpPr>
            <a:spLocks noGrp="1"/>
          </p:cNvSpPr>
          <p:nvPr>
            <p:ph type="ctrTitle" hasCustomPrompt="1"/>
          </p:nvPr>
        </p:nvSpPr>
        <p:spPr>
          <a:xfrm>
            <a:off x="0" y="1328840"/>
            <a:ext cx="9144000" cy="1783069"/>
          </a:xfrm>
        </p:spPr>
        <p:txBody>
          <a:bodyPr>
            <a:normAutofit/>
          </a:bodyPr>
          <a:lstStyle>
            <a:lvl1pPr algn="ctr">
              <a:defRPr sz="4800"/>
            </a:lvl1pPr>
          </a:lstStyle>
          <a:p>
            <a:r>
              <a:rPr lang="fr-CA" dirty="0"/>
              <a:t>MODIFIER LE STYLE DU TITRE</a:t>
            </a:r>
          </a:p>
        </p:txBody>
      </p:sp>
      <p:sp>
        <p:nvSpPr>
          <p:cNvPr id="5" name="Sous-titre 2"/>
          <p:cNvSpPr>
            <a:spLocks noGrp="1"/>
          </p:cNvSpPr>
          <p:nvPr>
            <p:ph type="subTitle" idx="1" hasCustomPrompt="1"/>
          </p:nvPr>
        </p:nvSpPr>
        <p:spPr>
          <a:xfrm>
            <a:off x="2050026" y="3244492"/>
            <a:ext cx="5043948" cy="1655762"/>
          </a:xfrm>
        </p:spPr>
        <p:txBody>
          <a:bodyPr>
            <a:normAutofit/>
          </a:bodyPr>
          <a:lstStyle>
            <a:lvl1pPr marL="0" indent="0" algn="ctr">
              <a:buNone/>
              <a:defRPr sz="3200" b="1" baseline="0">
                <a:solidFill>
                  <a:schemeClr val="accent2"/>
                </a:solidFill>
              </a:defRPr>
            </a:lvl1pPr>
          </a:lstStyle>
          <a:p>
            <a:r>
              <a:rPr lang="fr-CA" dirty="0"/>
              <a:t>MODIFIER LE STYLE DES SOUS-TITRES DU MASQUE</a:t>
            </a:r>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05976" y="5368325"/>
            <a:ext cx="3938024" cy="1487427"/>
          </a:xfrm>
          <a:prstGeom prst="rect">
            <a:avLst/>
          </a:prstGeom>
        </p:spPr>
      </p:pic>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425" y="5372406"/>
            <a:ext cx="3687679" cy="1484808"/>
          </a:xfrm>
          <a:prstGeom prst="rect">
            <a:avLst/>
          </a:prstGeom>
        </p:spPr>
      </p:pic>
    </p:spTree>
    <p:extLst>
      <p:ext uri="{BB962C8B-B14F-4D97-AF65-F5344CB8AC3E}">
        <p14:creationId xmlns:p14="http://schemas.microsoft.com/office/powerpoint/2010/main" val="1106390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Titre de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604686"/>
            <a:ext cx="7886700" cy="494069"/>
          </a:xfrm>
        </p:spPr>
        <p:txBody>
          <a:bodyPr anchor="b">
            <a:noAutofit/>
          </a:bodyPr>
          <a:lstStyle>
            <a:lvl1pPr>
              <a:defRPr sz="3600">
                <a:latin typeface="+mn-lt"/>
              </a:defRPr>
            </a:lvl1pPr>
          </a:lstStyle>
          <a:p>
            <a:r>
              <a:rPr lang="fr-FR" dirty="0"/>
              <a:t>MODIFIEZ LE STYLE DU TITRE</a:t>
            </a:r>
            <a:endParaRPr lang="en-US" dirty="0"/>
          </a:p>
        </p:txBody>
      </p:sp>
      <p:sp>
        <p:nvSpPr>
          <p:cNvPr id="3" name="Text Placeholder 2"/>
          <p:cNvSpPr>
            <a:spLocks noGrp="1"/>
          </p:cNvSpPr>
          <p:nvPr>
            <p:ph type="body" idx="1"/>
          </p:nvPr>
        </p:nvSpPr>
        <p:spPr>
          <a:xfrm>
            <a:off x="623888" y="1706155"/>
            <a:ext cx="7886700" cy="3123942"/>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141820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1328840"/>
            <a:ext cx="9144000" cy="1783069"/>
          </a:xfrm>
        </p:spPr>
        <p:txBody>
          <a:bodyPr anchor="b">
            <a:normAutofit/>
          </a:bodyPr>
          <a:lstStyle>
            <a:lvl1pPr algn="ctr">
              <a:defRPr sz="4800" b="0">
                <a:solidFill>
                  <a:schemeClr val="tx1"/>
                </a:solidFill>
                <a:latin typeface="+mn-lt"/>
              </a:defRPr>
            </a:lvl1pPr>
          </a:lstStyle>
          <a:p>
            <a:r>
              <a:rPr lang="fr-FR" dirty="0"/>
              <a:t>MODIFIEZ LE STYLE DU TITRE</a:t>
            </a:r>
            <a:endParaRPr lang="en-US" dirty="0"/>
          </a:p>
        </p:txBody>
      </p:sp>
      <p:sp>
        <p:nvSpPr>
          <p:cNvPr id="3" name="Subtitle 2"/>
          <p:cNvSpPr>
            <a:spLocks noGrp="1"/>
          </p:cNvSpPr>
          <p:nvPr>
            <p:ph type="subTitle" idx="1" hasCustomPrompt="1"/>
          </p:nvPr>
        </p:nvSpPr>
        <p:spPr>
          <a:xfrm>
            <a:off x="2050026" y="3244492"/>
            <a:ext cx="5043948" cy="1655762"/>
          </a:xfrm>
        </p:spPr>
        <p:txBody>
          <a:bodyPr>
            <a:normAutofit/>
          </a:bodyPr>
          <a:lstStyle>
            <a:lvl1pPr marL="0" indent="0" algn="ctr">
              <a:buNone/>
              <a:defRPr sz="3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endParaRPr lang="en-US"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51455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575187"/>
            <a:ext cx="7886700" cy="435078"/>
          </a:xfrm>
        </p:spPr>
        <p:txBody>
          <a:bodyPr>
            <a:normAutofit/>
          </a:bodyPr>
          <a:lstStyle>
            <a:lvl1pPr>
              <a:defRPr sz="3600" b="1">
                <a:latin typeface="+mn-lt"/>
              </a:defRPr>
            </a:lvl1pPr>
          </a:lstStyle>
          <a:p>
            <a:r>
              <a:rPr lang="fr-FR" dirty="0"/>
              <a:t>MODIFIEZ LE STYLE DU TITRE</a:t>
            </a:r>
            <a:endParaRPr lang="en-US" dirty="0"/>
          </a:p>
        </p:txBody>
      </p:sp>
      <p:sp>
        <p:nvSpPr>
          <p:cNvPr id="3" name="Content Placeholder 2"/>
          <p:cNvSpPr>
            <a:spLocks noGrp="1"/>
          </p:cNvSpPr>
          <p:nvPr>
            <p:ph idx="1"/>
          </p:nvPr>
        </p:nvSpPr>
        <p:spPr>
          <a:xfrm>
            <a:off x="628650" y="1825625"/>
            <a:ext cx="7886700" cy="3609156"/>
          </a:xfrm>
        </p:spPr>
        <p:txBody>
          <a:bodyPr/>
          <a:lstStyle>
            <a:lvl1pPr>
              <a:buClr>
                <a:schemeClr val="accent3">
                  <a:lumMod val="60000"/>
                  <a:lumOff val="40000"/>
                </a:schemeClr>
              </a:buClr>
              <a:defRPr>
                <a:solidFill>
                  <a:schemeClr val="tx1"/>
                </a:solidFill>
              </a:defRPr>
            </a:lvl1pPr>
            <a:lvl2pPr>
              <a:buClr>
                <a:schemeClr val="accent3">
                  <a:lumMod val="60000"/>
                  <a:lumOff val="40000"/>
                </a:schemeClr>
              </a:buClr>
              <a:defRPr>
                <a:solidFill>
                  <a:schemeClr val="tx1"/>
                </a:solidFill>
              </a:defRPr>
            </a:lvl2pPr>
            <a:lvl3pPr>
              <a:buClr>
                <a:schemeClr val="accent3">
                  <a:lumMod val="60000"/>
                  <a:lumOff val="40000"/>
                </a:schemeClr>
              </a:buClr>
              <a:defRPr>
                <a:solidFill>
                  <a:schemeClr val="tx1"/>
                </a:solidFill>
              </a:defRPr>
            </a:lvl3pPr>
            <a:lvl4pPr>
              <a:buClr>
                <a:schemeClr val="accent3">
                  <a:lumMod val="60000"/>
                  <a:lumOff val="40000"/>
                </a:schemeClr>
              </a:buClr>
              <a:defRPr>
                <a:solidFill>
                  <a:schemeClr val="tx1"/>
                </a:solidFill>
              </a:defRPr>
            </a:lvl4pPr>
            <a:lvl5pPr>
              <a:buClr>
                <a:schemeClr val="accent3">
                  <a:lumMod val="60000"/>
                  <a:lumOff val="40000"/>
                </a:schemeClr>
              </a:buCl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881533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597309"/>
            <a:ext cx="7886700" cy="412955"/>
          </a:xfrm>
        </p:spPr>
        <p:txBody>
          <a:bodyPr>
            <a:normAutofit/>
          </a:bodyPr>
          <a:lstStyle>
            <a:lvl1pPr>
              <a:defRPr sz="3600">
                <a:latin typeface="+mn-lt"/>
              </a:defRPr>
            </a:lvl1pPr>
          </a:lstStyle>
          <a:p>
            <a:r>
              <a:rPr lang="fr-FR" dirty="0"/>
              <a:t>MODIFIEZ LE STYLE DU TITRE</a:t>
            </a:r>
            <a:endParaRPr lang="en-US" dirty="0"/>
          </a:p>
        </p:txBody>
      </p:sp>
      <p:sp>
        <p:nvSpPr>
          <p:cNvPr id="3" name="Content Placeholder 2"/>
          <p:cNvSpPr>
            <a:spLocks noGrp="1"/>
          </p:cNvSpPr>
          <p:nvPr>
            <p:ph sz="half" idx="1" hasCustomPrompt="1"/>
          </p:nvPr>
        </p:nvSpPr>
        <p:spPr>
          <a:xfrm>
            <a:off x="628650" y="1825625"/>
            <a:ext cx="3886200" cy="3587033"/>
          </a:xfrm>
        </p:spPr>
        <p:txBody>
          <a:bodyPr>
            <a:normAutofit/>
          </a:bodyPr>
          <a:lstStyle>
            <a:lvl1pPr marL="342900" indent="-342900">
              <a:buClr>
                <a:schemeClr val="accent3">
                  <a:lumMod val="40000"/>
                  <a:lumOff val="60000"/>
                </a:schemeClr>
              </a:buClr>
              <a:buFont typeface="Arial" panose="020B0604020202020204" pitchFamily="34" charset="0"/>
              <a:buChar char="•"/>
              <a:defRPr sz="2400"/>
            </a:lvl1pPr>
            <a:lvl2pPr marL="800100" indent="-342900">
              <a:buClr>
                <a:schemeClr val="accent3">
                  <a:lumMod val="40000"/>
                  <a:lumOff val="60000"/>
                </a:schemeClr>
              </a:buClr>
              <a:buFont typeface="Arial" panose="020B0604020202020204" pitchFamily="34" charset="0"/>
              <a:buChar char="•"/>
              <a:defRPr sz="2000"/>
            </a:lvl2pPr>
            <a:lvl3pPr marL="1200150" indent="-285750">
              <a:buClr>
                <a:schemeClr val="accent3">
                  <a:lumMod val="40000"/>
                  <a:lumOff val="60000"/>
                </a:schemeClr>
              </a:buClr>
              <a:buFont typeface="Arial" panose="020B0604020202020204" pitchFamily="34" charset="0"/>
              <a:buChar char="•"/>
              <a:defRPr sz="1800"/>
            </a:lvl3pPr>
            <a:lvl4pPr marL="1657350" indent="-285750">
              <a:buClr>
                <a:schemeClr val="accent3">
                  <a:lumMod val="40000"/>
                  <a:lumOff val="60000"/>
                </a:schemeClr>
              </a:buClr>
              <a:buFont typeface="Arial" panose="020B0604020202020204" pitchFamily="34" charset="0"/>
              <a:buChar char="•"/>
              <a:defRPr sz="1600"/>
            </a:lvl4pPr>
            <a:lvl5pPr marL="2114550" indent="-285750">
              <a:buClr>
                <a:schemeClr val="accent3">
                  <a:lumMod val="40000"/>
                  <a:lumOff val="60000"/>
                </a:schemeClr>
              </a:buClr>
              <a:buFont typeface="Arial" panose="020B0604020202020204" pitchFamily="34" charset="0"/>
              <a:buChar cha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hasCustomPrompt="1"/>
          </p:nvPr>
        </p:nvSpPr>
        <p:spPr>
          <a:xfrm>
            <a:off x="4629150" y="1825625"/>
            <a:ext cx="3886200" cy="3587033"/>
          </a:xfrm>
        </p:spPr>
        <p:txBody>
          <a:bodyPr/>
          <a:lstStyle>
            <a:lvl1pPr>
              <a:buClr>
                <a:schemeClr val="accent3">
                  <a:lumMod val="40000"/>
                  <a:lumOff val="60000"/>
                </a:schemeClr>
              </a:buClr>
              <a:defRPr/>
            </a:lvl1pPr>
            <a:lvl2pPr>
              <a:buClr>
                <a:schemeClr val="accent3">
                  <a:lumMod val="40000"/>
                  <a:lumOff val="60000"/>
                </a:schemeClr>
              </a:buClr>
              <a:defRPr/>
            </a:lvl2pPr>
            <a:lvl3pPr>
              <a:buClr>
                <a:schemeClr val="accent3">
                  <a:lumMod val="40000"/>
                  <a:lumOff val="60000"/>
                </a:schemeClr>
              </a:buClr>
              <a:defRPr/>
            </a:lvl3pPr>
            <a:lvl4pPr>
              <a:buClr>
                <a:schemeClr val="accent3">
                  <a:lumMod val="40000"/>
                  <a:lumOff val="60000"/>
                </a:schemeClr>
              </a:buClr>
              <a:defRPr/>
            </a:lvl4pPr>
            <a:lvl5pPr>
              <a:buClr>
                <a:schemeClr val="accent3">
                  <a:lumMod val="40000"/>
                  <a:lumOff val="60000"/>
                </a:schemeClr>
              </a:buClr>
              <a:defRPr/>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1610686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602427"/>
            <a:ext cx="7886700" cy="405531"/>
          </a:xfrm>
        </p:spPr>
        <p:txBody>
          <a:bodyPr>
            <a:normAutofit/>
          </a:bodyPr>
          <a:lstStyle>
            <a:lvl1pPr>
              <a:defRPr sz="3600">
                <a:latin typeface="+mn-lt"/>
              </a:defRPr>
            </a:lvl1pPr>
          </a:lstStyle>
          <a:p>
            <a:r>
              <a:rPr lang="fr-FR" dirty="0"/>
              <a:t>MODIFIEZ LE STYLE DU TITRE</a:t>
            </a:r>
            <a:endParaRPr lang="en-US" dirty="0"/>
          </a:p>
        </p:txBody>
      </p:sp>
      <p:sp>
        <p:nvSpPr>
          <p:cNvPr id="3" name="Text Placeholder 2"/>
          <p:cNvSpPr>
            <a:spLocks noGrp="1"/>
          </p:cNvSpPr>
          <p:nvPr>
            <p:ph type="body" idx="1" hasCustomPrompt="1"/>
          </p:nvPr>
        </p:nvSpPr>
        <p:spPr>
          <a:xfrm>
            <a:off x="629842" y="1364071"/>
            <a:ext cx="3868340"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4" name="Content Placeholder 3"/>
          <p:cNvSpPr>
            <a:spLocks noGrp="1"/>
          </p:cNvSpPr>
          <p:nvPr>
            <p:ph sz="half" idx="2" hasCustomPrompt="1"/>
          </p:nvPr>
        </p:nvSpPr>
        <p:spPr>
          <a:xfrm>
            <a:off x="629842" y="2544095"/>
            <a:ext cx="3868340" cy="3067667"/>
          </a:xfrm>
        </p:spPr>
        <p:txBody>
          <a:bodyPr>
            <a:normAutofit/>
          </a:bodyPr>
          <a:lstStyle>
            <a:lvl1pPr>
              <a:buClr>
                <a:schemeClr val="accent3">
                  <a:lumMod val="40000"/>
                  <a:lumOff val="60000"/>
                </a:schemeClr>
              </a:buClr>
              <a:defRPr sz="2400"/>
            </a:lvl1pPr>
            <a:lvl2pPr>
              <a:buClr>
                <a:schemeClr val="accent3">
                  <a:lumMod val="40000"/>
                  <a:lumOff val="60000"/>
                </a:schemeClr>
              </a:buClr>
              <a:defRPr sz="2000"/>
            </a:lvl2pPr>
            <a:lvl3pPr>
              <a:buClr>
                <a:schemeClr val="accent3">
                  <a:lumMod val="40000"/>
                  <a:lumOff val="60000"/>
                </a:schemeClr>
              </a:buClr>
              <a:defRPr sz="1800"/>
            </a:lvl3pPr>
            <a:lvl4pPr>
              <a:buClr>
                <a:schemeClr val="accent3">
                  <a:lumMod val="40000"/>
                  <a:lumOff val="60000"/>
                </a:schemeClr>
              </a:buClr>
              <a:defRPr sz="1600"/>
            </a:lvl4pPr>
            <a:lvl5pPr>
              <a:buClr>
                <a:schemeClr val="accent3">
                  <a:lumMod val="40000"/>
                  <a:lumOff val="60000"/>
                </a:schemeClr>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hasCustomPrompt="1"/>
          </p:nvPr>
        </p:nvSpPr>
        <p:spPr>
          <a:xfrm>
            <a:off x="4629150" y="1364071"/>
            <a:ext cx="3887391"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10" name="Content Placeholder 3"/>
          <p:cNvSpPr>
            <a:spLocks noGrp="1"/>
          </p:cNvSpPr>
          <p:nvPr>
            <p:ph sz="half" idx="13" hasCustomPrompt="1"/>
          </p:nvPr>
        </p:nvSpPr>
        <p:spPr>
          <a:xfrm>
            <a:off x="4647010" y="2527041"/>
            <a:ext cx="3868340" cy="3067667"/>
          </a:xfrm>
        </p:spPr>
        <p:txBody>
          <a:bodyPr>
            <a:normAutofit/>
          </a:bodyPr>
          <a:lstStyle>
            <a:lvl1pPr>
              <a:buClr>
                <a:schemeClr val="accent3">
                  <a:lumMod val="40000"/>
                  <a:lumOff val="60000"/>
                </a:schemeClr>
              </a:buClr>
              <a:defRPr sz="2400"/>
            </a:lvl1pPr>
            <a:lvl2pPr>
              <a:buClr>
                <a:schemeClr val="accent3">
                  <a:lumMod val="40000"/>
                  <a:lumOff val="60000"/>
                </a:schemeClr>
              </a:buClr>
              <a:defRPr sz="2000"/>
            </a:lvl2pPr>
            <a:lvl3pPr>
              <a:buClr>
                <a:schemeClr val="accent3">
                  <a:lumMod val="40000"/>
                  <a:lumOff val="60000"/>
                </a:schemeClr>
              </a:buClr>
              <a:defRPr sz="1800"/>
            </a:lvl3pPr>
            <a:lvl4pPr>
              <a:buClr>
                <a:schemeClr val="accent3">
                  <a:lumMod val="40000"/>
                  <a:lumOff val="60000"/>
                </a:schemeClr>
              </a:buClr>
              <a:defRPr sz="1600"/>
            </a:lvl4pPr>
            <a:lvl5pPr>
              <a:buClr>
                <a:schemeClr val="accent3">
                  <a:lumMod val="40000"/>
                  <a:lumOff val="60000"/>
                </a:schemeClr>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376159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597310"/>
            <a:ext cx="7886700" cy="412955"/>
          </a:xfrm>
        </p:spPr>
        <p:txBody>
          <a:bodyPr>
            <a:noAutofit/>
          </a:bodyPr>
          <a:lstStyle>
            <a:lvl1pPr>
              <a:defRPr sz="3600">
                <a:latin typeface="+mn-lt"/>
              </a:defRPr>
            </a:lvl1pPr>
          </a:lstStyle>
          <a:p>
            <a:r>
              <a:rPr lang="fr-FR" dirty="0"/>
              <a:t>MODIFIEZ LE STYLE DU TITRE</a:t>
            </a:r>
            <a:endParaRPr lang="en-US" dirty="0"/>
          </a:p>
        </p:txBody>
      </p:sp>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1450542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1386348"/>
            <a:ext cx="2949178" cy="671051"/>
          </a:xfrm>
        </p:spPr>
        <p:txBody>
          <a:bodyPr anchor="b">
            <a:normAutofit/>
          </a:bodyPr>
          <a:lstStyle>
            <a:lvl1pPr>
              <a:defRPr sz="2800" b="1">
                <a:solidFill>
                  <a:schemeClr val="accent2"/>
                </a:solidFill>
                <a:latin typeface="+mn-lt"/>
              </a:defRPr>
            </a:lvl1pPr>
          </a:lstStyle>
          <a:p>
            <a:r>
              <a:rPr lang="fr-FR" dirty="0"/>
              <a:t>MODIFIEZ </a:t>
            </a:r>
            <a:br>
              <a:rPr lang="fr-FR" dirty="0"/>
            </a:br>
            <a:r>
              <a:rPr lang="fr-FR" dirty="0"/>
              <a:t>LE STYLE DU TITRE</a:t>
            </a:r>
            <a:endParaRPr lang="en-US" dirty="0"/>
          </a:p>
        </p:txBody>
      </p:sp>
      <p:sp>
        <p:nvSpPr>
          <p:cNvPr id="3" name="Content Placeholder 2"/>
          <p:cNvSpPr>
            <a:spLocks noGrp="1"/>
          </p:cNvSpPr>
          <p:nvPr>
            <p:ph idx="1" hasCustomPrompt="1"/>
          </p:nvPr>
        </p:nvSpPr>
        <p:spPr>
          <a:xfrm>
            <a:off x="3887391" y="1386349"/>
            <a:ext cx="4629150" cy="3790336"/>
          </a:xfrm>
        </p:spPr>
        <p:txBody>
          <a:bodyPr>
            <a:normAutofit/>
          </a:bodyPr>
          <a:lstStyle>
            <a:lvl1pPr marL="342900" indent="-342900">
              <a:buClr>
                <a:schemeClr val="accent4">
                  <a:lumMod val="40000"/>
                  <a:lumOff val="60000"/>
                </a:schemeClr>
              </a:buClr>
              <a:buFont typeface="Arial" panose="020B0604020202020204" pitchFamily="34" charset="0"/>
              <a:buChar char="•"/>
              <a:defRPr sz="2400"/>
            </a:lvl1pPr>
            <a:lvl2pPr marL="800100" indent="-342900">
              <a:buClr>
                <a:schemeClr val="accent4">
                  <a:lumMod val="40000"/>
                  <a:lumOff val="60000"/>
                </a:schemeClr>
              </a:buClr>
              <a:buFont typeface="Arial" panose="020B0604020202020204" pitchFamily="34" charset="0"/>
              <a:buChar char="•"/>
              <a:defRPr sz="2000"/>
            </a:lvl2pPr>
            <a:lvl3pPr marL="1200150" indent="-285750">
              <a:buClr>
                <a:schemeClr val="accent4">
                  <a:lumMod val="40000"/>
                  <a:lumOff val="60000"/>
                </a:schemeClr>
              </a:buClr>
              <a:buFont typeface="Arial" panose="020B0604020202020204" pitchFamily="34" charset="0"/>
              <a:buChar char="•"/>
              <a:defRPr sz="1800"/>
            </a:lvl3pPr>
            <a:lvl4pPr marL="1657350" indent="-285750">
              <a:buClr>
                <a:schemeClr val="accent4">
                  <a:lumMod val="40000"/>
                  <a:lumOff val="60000"/>
                </a:schemeClr>
              </a:buClr>
              <a:buFont typeface="Arial" panose="020B0604020202020204" pitchFamily="34" charset="0"/>
              <a:buChar char="•"/>
              <a:defRPr sz="1600"/>
            </a:lvl4pPr>
            <a:lvl5pPr marL="2114550" indent="-285750">
              <a:buClr>
                <a:schemeClr val="accent4">
                  <a:lumMod val="40000"/>
                  <a:lumOff val="60000"/>
                </a:schemeClr>
              </a:buClr>
              <a:buFont typeface="Arial" panose="020B0604020202020204" pitchFamily="34" charset="0"/>
              <a:buChar char="•"/>
              <a:defRPr sz="1600"/>
            </a:lvl5pPr>
            <a:lvl6pPr>
              <a:defRPr sz="2000"/>
            </a:lvl6pPr>
            <a:lvl7pPr>
              <a:defRPr sz="2000"/>
            </a:lvl7pPr>
            <a:lvl8pPr>
              <a:defRPr sz="2000"/>
            </a:lvl8pPr>
            <a:lvl9pPr>
              <a:defRPr sz="2000"/>
            </a:lvl9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hasCustomPrompt="1"/>
          </p:nvPr>
        </p:nvSpPr>
        <p:spPr>
          <a:xfrm>
            <a:off x="629841" y="2344994"/>
            <a:ext cx="2949178" cy="283169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88322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1046922"/>
            <a:ext cx="2949178" cy="1010478"/>
          </a:xfrm>
        </p:spPr>
        <p:txBody>
          <a:bodyPr anchor="b">
            <a:normAutofit/>
          </a:bodyPr>
          <a:lstStyle>
            <a:lvl1pPr>
              <a:defRPr sz="2800" b="1">
                <a:solidFill>
                  <a:schemeClr val="accent2"/>
                </a:solidFill>
                <a:latin typeface="+mn-lt"/>
              </a:defRPr>
            </a:lvl1pPr>
          </a:lstStyle>
          <a:p>
            <a:r>
              <a:rPr lang="fr-FR" dirty="0"/>
              <a:t>MODIFIEZ </a:t>
            </a:r>
            <a:br>
              <a:rPr lang="fr-FR" dirty="0"/>
            </a:br>
            <a:r>
              <a:rPr lang="fr-FR" dirty="0"/>
              <a:t>LE STYLE DU TITRE</a:t>
            </a:r>
            <a:endParaRPr lang="en-US" dirty="0"/>
          </a:p>
        </p:txBody>
      </p:sp>
      <p:sp>
        <p:nvSpPr>
          <p:cNvPr id="3" name="Picture Placeholder 2"/>
          <p:cNvSpPr>
            <a:spLocks noGrp="1" noChangeAspect="1"/>
          </p:cNvSpPr>
          <p:nvPr>
            <p:ph type="pic" idx="1"/>
          </p:nvPr>
        </p:nvSpPr>
        <p:spPr>
          <a:xfrm>
            <a:off x="3887391" y="1600200"/>
            <a:ext cx="3988248" cy="3760839"/>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hasCustomPrompt="1"/>
          </p:nvPr>
        </p:nvSpPr>
        <p:spPr>
          <a:xfrm>
            <a:off x="629841" y="2332383"/>
            <a:ext cx="2949178" cy="3028656"/>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9371"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95714"/>
            <a:ext cx="1989472" cy="1162286"/>
          </a:xfrm>
          <a:prstGeom prst="rect">
            <a:avLst/>
          </a:prstGeom>
        </p:spPr>
      </p:pic>
    </p:spTree>
    <p:extLst>
      <p:ext uri="{BB962C8B-B14F-4D97-AF65-F5344CB8AC3E}">
        <p14:creationId xmlns:p14="http://schemas.microsoft.com/office/powerpoint/2010/main" val="361855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04685"/>
            <a:ext cx="7886700" cy="398206"/>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698421594"/>
      </p:ext>
    </p:extLst>
  </p:cSld>
  <p:clrMap bg1="lt1" tx1="dk1" bg2="lt2" tx2="dk2" accent1="accent1" accent2="accent2" accent3="accent3" accent4="accent4" accent5="accent5" accent6="accent6" hlink="hlink" folHlink="folHlink"/>
  <p:sldLayoutIdLst>
    <p:sldLayoutId id="2147483663" r:id="rId1"/>
    <p:sldLayoutId id="2147483670" r:id="rId2"/>
    <p:sldLayoutId id="2147483661" r:id="rId3"/>
    <p:sldLayoutId id="2147483662" r:id="rId4"/>
    <p:sldLayoutId id="2147483664" r:id="rId5"/>
    <p:sldLayoutId id="2147483665" r:id="rId6"/>
    <p:sldLayoutId id="2147483666" r:id="rId7"/>
    <p:sldLayoutId id="2147483668" r:id="rId8"/>
    <p:sldLayoutId id="2147483669" r:id="rId9"/>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342900" indent="-3429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Layout" Target="../slideLayouts/slideLayout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7.png"/><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6.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7.png"/><Relationship Id="rId5" Type="http://schemas.openxmlformats.org/officeDocument/2006/relationships/slideLayout" Target="../slideLayouts/slideLayout2.xml"/><Relationship Id="rId4" Type="http://schemas.openxmlformats.org/officeDocument/2006/relationships/tags" Target="../tags/tag25.xml"/></Relationships>
</file>

<file path=ppt/slides/_rels/slide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7.png"/><Relationship Id="rId5" Type="http://schemas.openxmlformats.org/officeDocument/2006/relationships/slideLayout" Target="../slideLayouts/slideLayout4.xml"/><Relationship Id="rId4" Type="http://schemas.openxmlformats.org/officeDocument/2006/relationships/tags" Target="../tags/tag29.xml"/></Relationships>
</file>

<file path=ppt/slides/_rels/slide8.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7.png"/><Relationship Id="rId5" Type="http://schemas.openxmlformats.org/officeDocument/2006/relationships/slideLayout" Target="../slideLayouts/slideLayout4.xml"/><Relationship Id="rId4" Type="http://schemas.openxmlformats.org/officeDocument/2006/relationships/tags" Target="../tags/tag33.xml"/></Relationships>
</file>

<file path=ppt/slides/_rels/slide9.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37.xml"/></Relationships>
</file>

<file path=ppt/slides/_rels/slide10.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41.xml"/></Relationships>
</file>

<file path=ppt/slides/_rels/slide11.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45.xml"/></Relationships>
</file>

<file path=ppt/slides/_rels/slide12.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7.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tags" Target="../tags/tag49.xml"/></Relationships>
</file>

<file path=ppt/slides/_rels/slide13.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53.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xml"/><Relationship Id="rId7" Type="http://schemas.openxmlformats.org/officeDocument/2006/relationships/slideLayout" Target="../slideLayouts/slideLayout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s/_rels/slide15.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63.xml"/></Relationships>
</file>

<file path=ppt/slides/_rels/slide1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67.xml"/></Relationships>
</file>

<file path=ppt/slides/_rels/slide1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4.xml"/><Relationship Id="rId7" Type="http://schemas.openxmlformats.org/officeDocument/2006/relationships/slideLayout" Target="../slideLayouts/slideLayout6.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s/_rels/slide19.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81.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4.xml"/><Relationship Id="rId7" Type="http://schemas.openxmlformats.org/officeDocument/2006/relationships/slideLayout" Target="../slideLayouts/slideLayout6.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s>
</file>

<file path=ppt/slides/_rels/slide21.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91.xml"/></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4.xml"/><Relationship Id="rId7" Type="http://schemas.openxmlformats.org/officeDocument/2006/relationships/slideLayout" Target="../slideLayouts/slideLayout6.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s>
</file>

<file path=ppt/slides/_rels/slide23.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7.png"/><Relationship Id="rId5" Type="http://schemas.openxmlformats.org/officeDocument/2006/relationships/slideLayout" Target="../slideLayouts/slideLayout6.xml"/><Relationship Id="rId4" Type="http://schemas.openxmlformats.org/officeDocument/2006/relationships/tags" Target="../tags/tag101.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4.xml"/><Relationship Id="rId7" Type="http://schemas.openxmlformats.org/officeDocument/2006/relationships/slideLayout" Target="../slideLayouts/slideLayout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0" y="2225823"/>
            <a:ext cx="9144000" cy="1783069"/>
          </a:xfrm>
        </p:spPr>
        <p:txBody>
          <a:bodyPr>
            <a:normAutofit fontScale="90000"/>
          </a:bodyPr>
          <a:lstStyle/>
          <a:p>
            <a:r>
              <a:rPr lang="fr-CA" sz="6200" b="1" dirty="0"/>
              <a:t>OPÉRATION MAIN-D’ŒUVRE</a:t>
            </a:r>
            <a:br>
              <a:rPr lang="fr-CA" dirty="0"/>
            </a:br>
            <a:r>
              <a:rPr lang="fr-CA" sz="4000" dirty="0">
                <a:solidFill>
                  <a:schemeClr val="accent3">
                    <a:lumMod val="75000"/>
                  </a:schemeClr>
                </a:solidFill>
              </a:rPr>
              <a:t>Mesures ciblées </a:t>
            </a:r>
            <a:br>
              <a:rPr lang="fr-CA" sz="4000" dirty="0">
                <a:solidFill>
                  <a:schemeClr val="accent3">
                    <a:lumMod val="75000"/>
                  </a:schemeClr>
                </a:solidFill>
              </a:rPr>
            </a:br>
            <a:r>
              <a:rPr lang="fr-CA" sz="4000" dirty="0">
                <a:solidFill>
                  <a:schemeClr val="accent3">
                    <a:lumMod val="75000"/>
                  </a:schemeClr>
                </a:solidFill>
              </a:rPr>
              <a:t>pour des secteurs prioritaires</a:t>
            </a:r>
            <a:endParaRPr lang="fr-CA" dirty="0">
              <a:solidFill>
                <a:schemeClr val="accent3">
                  <a:lumMod val="75000"/>
                </a:schemeClr>
              </a:solidFill>
            </a:endParaRPr>
          </a:p>
        </p:txBody>
      </p:sp>
      <p:sp>
        <p:nvSpPr>
          <p:cNvPr id="3" name="Sous-titre 2"/>
          <p:cNvSpPr>
            <a:spLocks noGrp="1"/>
          </p:cNvSpPr>
          <p:nvPr>
            <p:ph type="subTitle" idx="1"/>
            <p:custDataLst>
              <p:tags r:id="rId2"/>
            </p:custDataLst>
          </p:nvPr>
        </p:nvSpPr>
        <p:spPr>
          <a:xfrm>
            <a:off x="2050026" y="4082371"/>
            <a:ext cx="5043948" cy="458605"/>
          </a:xfrm>
        </p:spPr>
        <p:txBody>
          <a:bodyPr>
            <a:normAutofit lnSpcReduction="10000"/>
          </a:bodyPr>
          <a:lstStyle/>
          <a:p>
            <a:r>
              <a:rPr lang="fr-CA" sz="2800" dirty="0">
                <a:solidFill>
                  <a:schemeClr val="bg1">
                    <a:lumMod val="50000"/>
                  </a:schemeClr>
                </a:solidFill>
              </a:rPr>
              <a:t>Décembre 2021</a:t>
            </a:r>
          </a:p>
        </p:txBody>
      </p:sp>
    </p:spTree>
    <p:extLst>
      <p:ext uri="{BB962C8B-B14F-4D97-AF65-F5344CB8AC3E}">
        <p14:creationId xmlns:p14="http://schemas.microsoft.com/office/powerpoint/2010/main" val="1718082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id="{86F75633-3E85-49AB-AE1B-65D36345D11B}"/>
              </a:ext>
            </a:extLst>
          </p:cNvPr>
          <p:cNvGraphicFramePr>
            <a:graphicFrameLocks noGrp="1"/>
          </p:cNvGraphicFramePr>
          <p:nvPr>
            <p:custDataLst>
              <p:tags r:id="rId1"/>
            </p:custDataLst>
            <p:extLst>
              <p:ext uri="{D42A27DB-BD31-4B8C-83A1-F6EECF244321}">
                <p14:modId xmlns:p14="http://schemas.microsoft.com/office/powerpoint/2010/main" val="3036846748"/>
              </p:ext>
            </p:extLst>
          </p:nvPr>
        </p:nvGraphicFramePr>
        <p:xfrm>
          <a:off x="863434" y="1266123"/>
          <a:ext cx="7950269" cy="3936355"/>
        </p:xfrm>
        <a:graphic>
          <a:graphicData uri="http://schemas.openxmlformats.org/drawingml/2006/table">
            <a:tbl>
              <a:tblPr firstRow="1" bandRow="1">
                <a:effectLst>
                  <a:outerShdw blurRad="50800" dist="38100" dir="2700000" algn="tl" rotWithShape="0">
                    <a:prstClr val="black">
                      <a:alpha val="40000"/>
                    </a:prstClr>
                  </a:outerShdw>
                </a:effectLst>
              </a:tblPr>
              <a:tblGrid>
                <a:gridCol w="1963906">
                  <a:extLst>
                    <a:ext uri="{9D8B030D-6E8A-4147-A177-3AD203B41FA5}">
                      <a16:colId xmlns:a16="http://schemas.microsoft.com/office/drawing/2014/main" val="20000"/>
                    </a:ext>
                  </a:extLst>
                </a:gridCol>
                <a:gridCol w="1963906">
                  <a:extLst>
                    <a:ext uri="{9D8B030D-6E8A-4147-A177-3AD203B41FA5}">
                      <a16:colId xmlns:a16="http://schemas.microsoft.com/office/drawing/2014/main" val="20001"/>
                    </a:ext>
                  </a:extLst>
                </a:gridCol>
                <a:gridCol w="1963906">
                  <a:extLst>
                    <a:ext uri="{9D8B030D-6E8A-4147-A177-3AD203B41FA5}">
                      <a16:colId xmlns:a16="http://schemas.microsoft.com/office/drawing/2014/main" val="20002"/>
                    </a:ext>
                  </a:extLst>
                </a:gridCol>
                <a:gridCol w="2058551">
                  <a:extLst>
                    <a:ext uri="{9D8B030D-6E8A-4147-A177-3AD203B41FA5}">
                      <a16:colId xmlns:a16="http://schemas.microsoft.com/office/drawing/2014/main" val="20003"/>
                    </a:ext>
                  </a:extLst>
                </a:gridCol>
              </a:tblGrid>
              <a:tr h="76283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4400" dirty="0">
                          <a:latin typeface="Candara" panose="020E050203030302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D2E8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4400" dirty="0">
                          <a:latin typeface="Candara" panose="020E0502030303020204" pitchFamily="34" charset="0"/>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4400" dirty="0">
                          <a:latin typeface="Candara" panose="020E0502030303020204" pitchFamily="34" charset="0"/>
                        </a:rPr>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4400" dirty="0">
                          <a:latin typeface="Candara" panose="020E0502030303020204" pitchFamily="34" charset="0"/>
                        </a:rPr>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10000"/>
                  </a:ext>
                </a:extLst>
              </a:tr>
              <a:tr h="11179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1800" b="1" dirty="0">
                          <a:solidFill>
                            <a:schemeClr val="bg1"/>
                          </a:solidFill>
                          <a:latin typeface="Candara" panose="020E0502030303020204" pitchFamily="34" charset="0"/>
                        </a:rPr>
                        <a:t>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D2E83"/>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1800" b="1" dirty="0">
                          <a:solidFill>
                            <a:schemeClr val="bg1"/>
                          </a:solidFill>
                          <a:latin typeface="Candara" panose="020E0502030303020204" pitchFamily="34" charset="0"/>
                        </a:rPr>
                        <a:t>TRAVAILLEURS RECHERCHÉS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1800" b="1" dirty="0">
                          <a:solidFill>
                            <a:schemeClr val="bg1"/>
                          </a:solidFill>
                          <a:latin typeface="Candara" panose="020E0502030303020204" pitchFamily="34" charset="0"/>
                        </a:rPr>
                        <a:t>EMPLOIS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1800" b="1" dirty="0">
                          <a:solidFill>
                            <a:schemeClr val="bg1"/>
                          </a:solidFill>
                          <a:latin typeface="Candara" panose="020E0502030303020204" pitchFamily="34" charset="0"/>
                        </a:rPr>
                        <a:t>AUTOMATISATIONROBOTISATION</a:t>
                      </a:r>
                    </a:p>
                    <a:p>
                      <a:pPr algn="ctr"/>
                      <a:r>
                        <a:rPr lang="fr-CA" sz="1800" b="1" dirty="0">
                          <a:solidFill>
                            <a:schemeClr val="bg1"/>
                          </a:solidFill>
                          <a:latin typeface="Candara" panose="020E0502030303020204" pitchFamily="34" charset="0"/>
                        </a:rPr>
                        <a:t>NUMÉRISATION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10001"/>
                  </a:ext>
                </a:extLst>
              </a:tr>
              <a:tr h="205557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2563" indent="0">
                        <a:buFont typeface="Wingdings" panose="05000000000000000000" pitchFamily="2" charset="2"/>
                        <a:buNone/>
                      </a:pPr>
                      <a:r>
                        <a:rPr lang="fr-CA" sz="1400" b="1" dirty="0">
                          <a:solidFill>
                            <a:schemeClr val="bg1"/>
                          </a:solidFill>
                          <a:latin typeface="Candara Light" panose="020E0502030303020204" pitchFamily="34" charset="0"/>
                        </a:rPr>
                        <a:t>Population, </a:t>
                      </a:r>
                      <a:br>
                        <a:rPr lang="fr-CA" sz="1400" b="1" dirty="0">
                          <a:solidFill>
                            <a:schemeClr val="bg1"/>
                          </a:solidFill>
                          <a:latin typeface="Candara Light" panose="020E0502030303020204" pitchFamily="34" charset="0"/>
                        </a:rPr>
                      </a:br>
                      <a:r>
                        <a:rPr lang="fr-CA" sz="1400" b="1" dirty="0">
                          <a:solidFill>
                            <a:schemeClr val="bg1"/>
                          </a:solidFill>
                          <a:latin typeface="Candara Light" panose="020E0502030303020204" pitchFamily="34" charset="0"/>
                        </a:rPr>
                        <a:t>15 à 64 ans, </a:t>
                      </a:r>
                      <a:br>
                        <a:rPr lang="fr-CA" sz="1400" b="1" dirty="0">
                          <a:solidFill>
                            <a:schemeClr val="bg1"/>
                          </a:solidFill>
                          <a:latin typeface="Candara Light" panose="020E0502030303020204" pitchFamily="34" charset="0"/>
                        </a:rPr>
                      </a:br>
                      <a:r>
                        <a:rPr lang="fr-CA" sz="1400" b="1" dirty="0">
                          <a:solidFill>
                            <a:schemeClr val="bg1"/>
                          </a:solidFill>
                          <a:latin typeface="Candara Light" panose="020E0502030303020204" pitchFamily="34" charset="0"/>
                        </a:rPr>
                        <a:t>en diminution pour les 10 prochaines années</a:t>
                      </a:r>
                      <a:br>
                        <a:rPr lang="fr-CA" sz="1400" b="1" dirty="0">
                          <a:solidFill>
                            <a:schemeClr val="bg1"/>
                          </a:solidFill>
                          <a:latin typeface="Candara Light" panose="020E0502030303020204" pitchFamily="34" charset="0"/>
                        </a:rPr>
                      </a:br>
                      <a:r>
                        <a:rPr lang="fr-CA" sz="1400" b="1" dirty="0">
                          <a:solidFill>
                            <a:schemeClr val="bg1"/>
                          </a:solidFill>
                          <a:latin typeface="Candara Light" panose="020E0502030303020204" pitchFamily="34" charset="0"/>
                        </a:rPr>
                        <a:t>+ croissance économique = </a:t>
                      </a:r>
                      <a:br>
                        <a:rPr lang="fr-CA" sz="1400" b="1" dirty="0">
                          <a:solidFill>
                            <a:schemeClr val="bg1"/>
                          </a:solidFill>
                          <a:latin typeface="Candara Light" panose="020E0502030303020204" pitchFamily="34" charset="0"/>
                        </a:rPr>
                      </a:br>
                      <a:r>
                        <a:rPr lang="fr-CA" sz="1400" b="1" dirty="0">
                          <a:solidFill>
                            <a:schemeClr val="bg1"/>
                          </a:solidFill>
                          <a:latin typeface="Candara Light" panose="020E0502030303020204" pitchFamily="34" charset="0"/>
                        </a:rPr>
                        <a:t>rareté de main-d'œuvre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D2E83"/>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2563" indent="0" algn="l" defTabSz="914400" rtl="0" eaLnBrk="1" latinLnBrk="0" hangingPunct="1">
                        <a:buFont typeface="Wingdings" panose="05000000000000000000" pitchFamily="2" charset="2"/>
                        <a:buNone/>
                      </a:pPr>
                      <a:r>
                        <a:rPr lang="fr-CA" sz="1400" b="1" kern="1200" baseline="0" dirty="0">
                          <a:solidFill>
                            <a:schemeClr val="bg1"/>
                          </a:solidFill>
                          <a:latin typeface="Candara Light" panose="020E0502030303020204" pitchFamily="34" charset="0"/>
                          <a:ea typeface="+mn-ea"/>
                          <a:cs typeface="+mn-cs"/>
                        </a:rPr>
                        <a:t>Dans plusieurs secteurs d’activités dont : </a:t>
                      </a:r>
                    </a:p>
                    <a:p>
                      <a:pPr marL="468313" indent="-285750" algn="l" defTabSz="914400" rtl="0" eaLnBrk="1" latinLnBrk="0" hangingPunct="1">
                        <a:buFontTx/>
                        <a:buChar char="-"/>
                      </a:pPr>
                      <a:r>
                        <a:rPr lang="fr-CA" sz="1400" b="1" kern="1200" baseline="0" dirty="0">
                          <a:solidFill>
                            <a:schemeClr val="bg1"/>
                          </a:solidFill>
                          <a:latin typeface="Candara Light" panose="020E0502030303020204" pitchFamily="34" charset="0"/>
                          <a:ea typeface="+mn-ea"/>
                          <a:cs typeface="+mn-cs"/>
                        </a:rPr>
                        <a:t>la santé</a:t>
                      </a:r>
                    </a:p>
                    <a:p>
                      <a:pPr marL="468313" indent="-285750" algn="l" defTabSz="914400" rtl="0" eaLnBrk="1" latinLnBrk="0" hangingPunct="1">
                        <a:buFontTx/>
                        <a:buChar char="-"/>
                      </a:pPr>
                      <a:r>
                        <a:rPr lang="fr-CA" sz="1400" b="1" kern="1200" baseline="0" dirty="0">
                          <a:solidFill>
                            <a:schemeClr val="bg1"/>
                          </a:solidFill>
                          <a:latin typeface="Candara Light" panose="020E0502030303020204" pitchFamily="34" charset="0"/>
                          <a:ea typeface="+mn-ea"/>
                          <a:cs typeface="+mn-cs"/>
                        </a:rPr>
                        <a:t>la construction</a:t>
                      </a:r>
                    </a:p>
                    <a:p>
                      <a:pPr marL="468313" indent="-285750" algn="l" defTabSz="914400" rtl="0" eaLnBrk="1" latinLnBrk="0" hangingPunct="1">
                        <a:buFontTx/>
                        <a:buChar char="-"/>
                      </a:pPr>
                      <a:r>
                        <a:rPr lang="fr-CA" sz="1400" b="1" kern="1200" baseline="0" dirty="0">
                          <a:solidFill>
                            <a:schemeClr val="bg1"/>
                          </a:solidFill>
                          <a:latin typeface="Candara Light" panose="020E0502030303020204" pitchFamily="34" charset="0"/>
                          <a:ea typeface="+mn-ea"/>
                          <a:cs typeface="+mn-cs"/>
                        </a:rPr>
                        <a:t>les technologies de l’information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263525" indent="0">
                        <a:buFont typeface="Arial" panose="020B0604020202020204" pitchFamily="34" charset="0"/>
                        <a:buNone/>
                      </a:pPr>
                      <a:r>
                        <a:rPr lang="fr-CA" sz="1400" b="1" kern="1200" baseline="0" dirty="0">
                          <a:solidFill>
                            <a:schemeClr val="bg1"/>
                          </a:solidFill>
                          <a:latin typeface="Candara Light" panose="020E0502030303020204" pitchFamily="34" charset="0"/>
                          <a:ea typeface="+mn-ea"/>
                          <a:cs typeface="+mn-cs"/>
                        </a:rPr>
                        <a:t>Emplois bien rémunérés </a:t>
                      </a:r>
                      <a:br>
                        <a:rPr lang="fr-CA" sz="1400" b="1" kern="1200" baseline="0" dirty="0">
                          <a:solidFill>
                            <a:schemeClr val="bg1"/>
                          </a:solidFill>
                          <a:latin typeface="Candara Light" panose="020E0502030303020204" pitchFamily="34" charset="0"/>
                          <a:ea typeface="+mn-ea"/>
                          <a:cs typeface="+mn-cs"/>
                        </a:rPr>
                      </a:br>
                      <a:r>
                        <a:rPr lang="fr-CA" sz="1400" b="1" kern="1200" baseline="0" dirty="0">
                          <a:solidFill>
                            <a:schemeClr val="bg1"/>
                          </a:solidFill>
                          <a:latin typeface="Candara Light" panose="020E0502030303020204" pitchFamily="34" charset="0"/>
                          <a:ea typeface="+mn-ea"/>
                          <a:cs typeface="+mn-cs"/>
                        </a:rPr>
                        <a:t>et emplois vacants </a:t>
                      </a:r>
                      <a:br>
                        <a:rPr lang="fr-CA" sz="1400" b="1" kern="1200" baseline="0" dirty="0">
                          <a:solidFill>
                            <a:schemeClr val="bg1"/>
                          </a:solidFill>
                          <a:latin typeface="Candara Light" panose="020E0502030303020204" pitchFamily="34" charset="0"/>
                          <a:ea typeface="+mn-ea"/>
                          <a:cs typeface="+mn-cs"/>
                        </a:rPr>
                      </a:br>
                      <a:r>
                        <a:rPr lang="fr-CA" sz="1400" b="1" kern="1200" baseline="0" dirty="0">
                          <a:solidFill>
                            <a:schemeClr val="bg1"/>
                          </a:solidFill>
                          <a:latin typeface="Candara Light" panose="020E0502030303020204" pitchFamily="34" charset="0"/>
                          <a:ea typeface="+mn-ea"/>
                          <a:cs typeface="+mn-cs"/>
                        </a:rPr>
                        <a:t>à combler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2563" indent="0" algn="l" defTabSz="914400" rtl="0" eaLnBrk="1" latinLnBrk="0" hangingPunct="1">
                        <a:buFont typeface="Wingdings" panose="05000000000000000000" pitchFamily="2" charset="2"/>
                        <a:buNone/>
                      </a:pPr>
                      <a:r>
                        <a:rPr lang="fr-CA" sz="1400" b="1" kern="1200" dirty="0">
                          <a:solidFill>
                            <a:schemeClr val="bg1"/>
                          </a:solidFill>
                          <a:latin typeface="Candara Light" panose="020E0502030303020204" pitchFamily="34" charset="0"/>
                          <a:ea typeface="+mn-ea"/>
                          <a:cs typeface="+mn-cs"/>
                        </a:rPr>
                        <a:t>Nécessité d’accroître </a:t>
                      </a:r>
                      <a:br>
                        <a:rPr lang="fr-CA" sz="1400" b="1" kern="1200" dirty="0">
                          <a:solidFill>
                            <a:schemeClr val="bg1"/>
                          </a:solidFill>
                          <a:latin typeface="Candara Light" panose="020E0502030303020204" pitchFamily="34" charset="0"/>
                          <a:ea typeface="+mn-ea"/>
                          <a:cs typeface="+mn-cs"/>
                        </a:rPr>
                      </a:br>
                      <a:r>
                        <a:rPr lang="fr-CA" sz="1400" b="1" kern="1200" dirty="0">
                          <a:solidFill>
                            <a:schemeClr val="bg1"/>
                          </a:solidFill>
                          <a:latin typeface="Candara Light" panose="020E0502030303020204" pitchFamily="34" charset="0"/>
                          <a:ea typeface="+mn-ea"/>
                          <a:cs typeface="+mn-cs"/>
                        </a:rPr>
                        <a:t>la productivité</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10002"/>
                  </a:ext>
                </a:extLst>
              </a:tr>
            </a:tbl>
          </a:graphicData>
        </a:graphic>
      </p:graphicFrame>
      <p:sp>
        <p:nvSpPr>
          <p:cNvPr id="4" name="Titre 1">
            <a:extLst>
              <a:ext uri="{FF2B5EF4-FFF2-40B4-BE49-F238E27FC236}">
                <a16:creationId xmlns:a16="http://schemas.microsoft.com/office/drawing/2014/main" id="{53BCDA2E-03B8-4BE7-B6CD-B027D87BB39F}"/>
              </a:ext>
            </a:extLst>
          </p:cNvPr>
          <p:cNvSpPr txBox="1">
            <a:spLocks/>
          </p:cNvSpPr>
          <p:nvPr>
            <p:custDataLst>
              <p:tags r:id="rId2"/>
            </p:custDataLst>
          </p:nvPr>
        </p:nvSpPr>
        <p:spPr>
          <a:xfrm>
            <a:off x="774439" y="681145"/>
            <a:ext cx="7155316" cy="3918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br>
              <a:rPr lang="fr-CA" sz="2800" dirty="0">
                <a:solidFill>
                  <a:srgbClr val="2D2E83"/>
                </a:solidFill>
              </a:rPr>
            </a:br>
            <a:r>
              <a:rPr lang="fr-CA" sz="2800" dirty="0">
                <a:solidFill>
                  <a:srgbClr val="2D2E83"/>
                </a:solidFill>
              </a:rPr>
              <a:t>DÉFIS EN MATIÈRE DE MAIN-D’OEUVRE</a:t>
            </a:r>
            <a:endParaRPr lang="fr-CA" sz="2800" dirty="0">
              <a:solidFill>
                <a:schemeClr val="bg1"/>
              </a:solidFill>
            </a:endParaRPr>
          </a:p>
        </p:txBody>
      </p:sp>
    </p:spTree>
    <p:extLst>
      <p:ext uri="{BB962C8B-B14F-4D97-AF65-F5344CB8AC3E}">
        <p14:creationId xmlns:p14="http://schemas.microsoft.com/office/powerpoint/2010/main" val="2978869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10A224-6AFA-4D36-AD8E-9D8B75865DFB}"/>
              </a:ext>
            </a:extLst>
          </p:cNvPr>
          <p:cNvSpPr/>
          <p:nvPr>
            <p:custDataLst>
              <p:tags r:id="rId1"/>
            </p:custDataLst>
          </p:nvPr>
        </p:nvSpPr>
        <p:spPr>
          <a:xfrm>
            <a:off x="836022" y="653142"/>
            <a:ext cx="3448595" cy="393130"/>
          </a:xfrm>
          <a:prstGeom prst="rect">
            <a:avLst/>
          </a:prstGeom>
          <a:solidFill>
            <a:srgbClr val="22B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F494A9D-53C6-4E96-82A2-D47435166457}"/>
              </a:ext>
            </a:extLst>
          </p:cNvPr>
          <p:cNvSpPr>
            <a:spLocks noGrp="1"/>
          </p:cNvSpPr>
          <p:nvPr>
            <p:ph type="title"/>
            <p:custDataLst>
              <p:tags r:id="rId2"/>
            </p:custDataLst>
          </p:nvPr>
        </p:nvSpPr>
        <p:spPr>
          <a:xfrm>
            <a:off x="774439" y="558328"/>
            <a:ext cx="7155316" cy="505362"/>
          </a:xfrm>
        </p:spPr>
        <p:txBody>
          <a:bodyPr>
            <a:noAutofit/>
          </a:bodyPr>
          <a:lstStyle/>
          <a:p>
            <a:br>
              <a:rPr lang="fr-CA" sz="2800" dirty="0">
                <a:solidFill>
                  <a:srgbClr val="2D2E83"/>
                </a:solidFill>
              </a:rPr>
            </a:br>
            <a:r>
              <a:rPr lang="fr-CA" sz="2400" dirty="0">
                <a:solidFill>
                  <a:srgbClr val="2D2E83"/>
                </a:solidFill>
              </a:rPr>
              <a:t>DES</a:t>
            </a:r>
            <a:r>
              <a:rPr lang="fr-CA" sz="2800" dirty="0">
                <a:solidFill>
                  <a:srgbClr val="2D2E83"/>
                </a:solidFill>
              </a:rPr>
              <a:t> </a:t>
            </a:r>
            <a:r>
              <a:rPr lang="fr-CA" sz="2400" dirty="0">
                <a:solidFill>
                  <a:srgbClr val="2D2E83"/>
                </a:solidFill>
              </a:rPr>
              <a:t>OBJECTIFS GOUVERNEMENTAUX AMBITIEUX </a:t>
            </a:r>
            <a:br>
              <a:rPr lang="fr-CA" sz="2400" dirty="0">
                <a:solidFill>
                  <a:srgbClr val="2D2E83"/>
                </a:solidFill>
              </a:rPr>
            </a:br>
            <a:r>
              <a:rPr lang="fr-CA" sz="2400" dirty="0">
                <a:solidFill>
                  <a:schemeClr val="bg1"/>
                </a:solidFill>
              </a:rPr>
              <a:t>UNE </a:t>
            </a:r>
            <a:r>
              <a:rPr kumimoji="0" lang="fr-CA" sz="2400" b="1" i="0" u="none" strike="noStrike" kern="1200" cap="none" spc="0" normalizeH="0" baseline="0" noProof="0" dirty="0">
                <a:ln>
                  <a:noFill/>
                </a:ln>
                <a:solidFill>
                  <a:schemeClr val="bg1"/>
                </a:solidFill>
                <a:effectLst/>
                <a:uLnTx/>
                <a:uFillTx/>
                <a:latin typeface="Calibri" panose="020F0502020204030204"/>
                <a:ea typeface="+mj-ea"/>
                <a:cs typeface="+mj-cs"/>
              </a:rPr>
              <a:t>VISION </a:t>
            </a:r>
            <a:r>
              <a:rPr kumimoji="0" lang="fr-CA" sz="2400" b="1" i="0" u="none" strike="noStrike" kern="1200" cap="none" spc="0" normalizeH="0" baseline="0" noProof="0" dirty="0">
                <a:ln>
                  <a:noFill/>
                </a:ln>
                <a:solidFill>
                  <a:schemeClr val="bg1"/>
                </a:solidFill>
                <a:effectLst/>
                <a:uLnTx/>
                <a:uFillTx/>
                <a:latin typeface="Calibri" panose="020F0502020204030204"/>
              </a:rPr>
              <a:t>SUR 10 ANS</a:t>
            </a:r>
            <a:endParaRPr lang="fr-CA" sz="2800" dirty="0">
              <a:solidFill>
                <a:schemeClr val="bg1"/>
              </a:solidFill>
            </a:endParaRPr>
          </a:p>
        </p:txBody>
      </p:sp>
      <p:sp>
        <p:nvSpPr>
          <p:cNvPr id="3" name="Espace réservé du texte 2">
            <a:extLst>
              <a:ext uri="{FF2B5EF4-FFF2-40B4-BE49-F238E27FC236}">
                <a16:creationId xmlns:a16="http://schemas.microsoft.com/office/drawing/2014/main" id="{A5A93AD5-B4A4-4B88-9964-5E8A4AE4CFB8}"/>
              </a:ext>
            </a:extLst>
          </p:cNvPr>
          <p:cNvSpPr>
            <a:spLocks noGrp="1"/>
          </p:cNvSpPr>
          <p:nvPr>
            <p:ph type="body" idx="1"/>
            <p:custDataLst>
              <p:tags r:id="rId3"/>
            </p:custDataLst>
          </p:nvPr>
        </p:nvSpPr>
        <p:spPr>
          <a:xfrm>
            <a:off x="961052" y="1604864"/>
            <a:ext cx="7549535" cy="3937519"/>
          </a:xfrm>
        </p:spPr>
        <p:txBody>
          <a:bodyPr>
            <a:normAutofit fontScale="92500" lnSpcReduction="10000"/>
          </a:bodyPr>
          <a:lstStyle/>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Augmenter le niveau de richesse et le salaire horaire moyen </a:t>
            </a:r>
            <a:br>
              <a:rPr kumimoji="0" lang="fr-CA" sz="2200" b="1" i="0" u="none" strike="noStrike" kern="1200" cap="none" spc="0" normalizeH="0" baseline="0" noProof="0" dirty="0">
                <a:ln>
                  <a:noFill/>
                </a:ln>
                <a:solidFill>
                  <a:srgbClr val="60BCCD"/>
                </a:solidFill>
                <a:effectLst/>
                <a:uLnTx/>
                <a:uFillTx/>
                <a:latin typeface="Candara" panose="020E0502030303020204" pitchFamily="34" charset="0"/>
                <a:ea typeface="+mn-ea"/>
                <a:cs typeface="+mn-cs"/>
              </a:rPr>
            </a:b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par habitant pour réduire l’écart avec l’Ontario et le Canada</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Créer et combler des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emplois bien rémunérés</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Accroître la productivité </a:t>
            </a: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des entreprises pour compenser la rareté de main-d’œuvre et permettre aux Québécois et aux Québécoises d’occuper des emplois plus payants</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Développer des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filières d’avenir </a:t>
            </a: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en attirant et en retenant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la main-d’œuvre stratégique</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Contribuer au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développement économique régional</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Soutenir les personnes sans emploi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dans leur intégration ou leur réintégration au marché du travail </a:t>
            </a:r>
            <a:r>
              <a:rPr kumimoji="0" lang="fr-CA" sz="20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et dans leur </a:t>
            </a:r>
            <a:r>
              <a:rPr kumimoji="0" lang="fr-CA" sz="2200" b="1" i="0" u="none" strike="noStrike" kern="1200" cap="none" spc="0" normalizeH="0" baseline="0" noProof="0" dirty="0">
                <a:ln>
                  <a:noFill/>
                </a:ln>
                <a:solidFill>
                  <a:srgbClr val="22B2BE"/>
                </a:solidFill>
                <a:effectLst/>
                <a:uLnTx/>
                <a:uFillTx/>
                <a:latin typeface="Candara" panose="020E0502030303020204" pitchFamily="34" charset="0"/>
                <a:ea typeface="+mn-ea"/>
                <a:cs typeface="+mn-cs"/>
              </a:rPr>
              <a:t>maintien en emploi</a:t>
            </a:r>
          </a:p>
          <a:p>
            <a:endParaRPr lang="fr-CA" dirty="0"/>
          </a:p>
        </p:txBody>
      </p:sp>
    </p:spTree>
    <p:extLst>
      <p:ext uri="{BB962C8B-B14F-4D97-AF65-F5344CB8AC3E}">
        <p14:creationId xmlns:p14="http://schemas.microsoft.com/office/powerpoint/2010/main" val="3813183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66223B9-2056-453C-B952-E406DC97DAED}"/>
              </a:ext>
            </a:extLst>
          </p:cNvPr>
          <p:cNvSpPr/>
          <p:nvPr>
            <p:custDataLst>
              <p:tags r:id="rId1"/>
            </p:custDataLst>
          </p:nvPr>
        </p:nvSpPr>
        <p:spPr>
          <a:xfrm>
            <a:off x="809894" y="609597"/>
            <a:ext cx="5007432" cy="393130"/>
          </a:xfrm>
          <a:prstGeom prst="rect">
            <a:avLst/>
          </a:prstGeom>
          <a:solidFill>
            <a:srgbClr val="22B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F494A9D-53C6-4E96-82A2-D47435166457}"/>
              </a:ext>
            </a:extLst>
          </p:cNvPr>
          <p:cNvSpPr>
            <a:spLocks noGrp="1"/>
          </p:cNvSpPr>
          <p:nvPr>
            <p:ph type="title"/>
            <p:custDataLst>
              <p:tags r:id="rId2"/>
            </p:custDataLst>
          </p:nvPr>
        </p:nvSpPr>
        <p:spPr>
          <a:xfrm>
            <a:off x="759282" y="563569"/>
            <a:ext cx="7886700" cy="494069"/>
          </a:xfrm>
        </p:spPr>
        <p:txBody>
          <a:bodyPr/>
          <a:lstStyle/>
          <a:p>
            <a:r>
              <a:rPr kumimoji="0" lang="fr-CA" sz="2800" b="1" i="0" u="none" strike="noStrike" kern="1200" cap="none" spc="0" normalizeH="0" baseline="0" noProof="0" dirty="0">
                <a:ln>
                  <a:noFill/>
                </a:ln>
                <a:solidFill>
                  <a:srgbClr val="2D2E83"/>
                </a:solidFill>
                <a:effectLst/>
                <a:uLnTx/>
                <a:uFillTx/>
                <a:latin typeface="Calibri" panose="020F0502020204030204"/>
                <a:ea typeface="+mj-ea"/>
                <a:cs typeface="+mj-cs"/>
              </a:rPr>
              <a:t>NOTRE PLAN DE MATCH :</a:t>
            </a:r>
            <a:r>
              <a:rPr lang="fr-CA" sz="2800" dirty="0">
                <a:solidFill>
                  <a:srgbClr val="2D2E83"/>
                </a:solidFill>
                <a:latin typeface="Calibri" panose="020F0502020204030204"/>
              </a:rPr>
              <a:t> </a:t>
            </a:r>
            <a:br>
              <a:rPr lang="fr-CA" sz="2800" dirty="0">
                <a:solidFill>
                  <a:srgbClr val="2D2E83"/>
                </a:solidFill>
                <a:latin typeface="Calibri" panose="020F0502020204030204"/>
              </a:rPr>
            </a:br>
            <a:r>
              <a:rPr lang="fr-CA" sz="2800" dirty="0">
                <a:solidFill>
                  <a:schemeClr val="bg1"/>
                </a:solidFill>
                <a:latin typeface="Calibri" panose="020F0502020204030204"/>
              </a:rPr>
              <a:t>MISER SUR </a:t>
            </a:r>
            <a:r>
              <a:rPr kumimoji="0" lang="fr-CA" sz="2800" b="1" i="0" u="none" strike="noStrike" kern="1200" cap="none" spc="0" normalizeH="0" baseline="0" noProof="0" dirty="0">
                <a:ln>
                  <a:noFill/>
                </a:ln>
                <a:solidFill>
                  <a:schemeClr val="bg1"/>
                </a:solidFill>
                <a:effectLst/>
                <a:uLnTx/>
                <a:uFillTx/>
                <a:latin typeface="Calibri" panose="020F0502020204030204"/>
                <a:ea typeface="+mj-ea"/>
                <a:cs typeface="+mj-cs"/>
              </a:rPr>
              <a:t>4 </a:t>
            </a:r>
            <a:r>
              <a:rPr kumimoji="0" lang="fr-CA" sz="2800" b="1" i="0" u="none" strike="noStrike" kern="1200" cap="none" spc="0" normalizeH="0" baseline="0" noProof="0" dirty="0">
                <a:ln>
                  <a:noFill/>
                </a:ln>
                <a:solidFill>
                  <a:schemeClr val="bg1"/>
                </a:solidFill>
                <a:effectLst/>
                <a:uLnTx/>
                <a:uFillTx/>
                <a:latin typeface="Calibri" panose="020F0502020204030204"/>
              </a:rPr>
              <a:t>LEVIERS D’ACTION</a:t>
            </a:r>
            <a:endParaRPr lang="fr-CA" sz="3200" dirty="0">
              <a:solidFill>
                <a:schemeClr val="bg1"/>
              </a:solidFill>
            </a:endParaRPr>
          </a:p>
        </p:txBody>
      </p:sp>
      <p:sp>
        <p:nvSpPr>
          <p:cNvPr id="4" name="ZoneTexte 3">
            <a:extLst>
              <a:ext uri="{FF2B5EF4-FFF2-40B4-BE49-F238E27FC236}">
                <a16:creationId xmlns:a16="http://schemas.microsoft.com/office/drawing/2014/main" id="{CFB67217-06B8-43D1-A251-6F05C03C996E}"/>
              </a:ext>
            </a:extLst>
          </p:cNvPr>
          <p:cNvSpPr txBox="1">
            <a:spLocks noChangeAspect="1"/>
          </p:cNvSpPr>
          <p:nvPr>
            <p:custDataLst>
              <p:tags r:id="rId3"/>
            </p:custDataLst>
          </p:nvPr>
        </p:nvSpPr>
        <p:spPr>
          <a:xfrm>
            <a:off x="442525" y="1840700"/>
            <a:ext cx="1149621" cy="1265410"/>
          </a:xfrm>
          <a:prstGeom prst="rect">
            <a:avLst/>
          </a:prstGeom>
          <a:solidFill>
            <a:sysClr val="window" lastClr="FFFFFF"/>
          </a:solidFill>
          <a:ln w="76200">
            <a:solidFill>
              <a:srgbClr val="22B2BE"/>
            </a:solidFill>
          </a:ln>
          <a:effectLst>
            <a:outerShdw blurRad="50800" dist="38100" dir="2700000" algn="tl" rotWithShape="0">
              <a:prstClr val="black">
                <a:alpha val="40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8000" b="1" i="0" u="none" strike="noStrike" kern="0" cap="none" spc="0" normalizeH="0" baseline="0" noProof="0" dirty="0">
                <a:ln>
                  <a:noFill/>
                </a:ln>
                <a:solidFill>
                  <a:srgbClr val="2D2E83"/>
                </a:solidFill>
                <a:effectLst/>
                <a:uLnTx/>
                <a:uFillTx/>
                <a:latin typeface="Candara" panose="020E0502030303020204" pitchFamily="34" charset="0"/>
              </a:rPr>
              <a:t>1</a:t>
            </a:r>
          </a:p>
        </p:txBody>
      </p:sp>
      <p:sp>
        <p:nvSpPr>
          <p:cNvPr id="5" name="ZoneTexte 4">
            <a:extLst>
              <a:ext uri="{FF2B5EF4-FFF2-40B4-BE49-F238E27FC236}">
                <a16:creationId xmlns:a16="http://schemas.microsoft.com/office/drawing/2014/main" id="{02BD6EE7-6627-4762-9ADA-51DEE6EEEE5F}"/>
              </a:ext>
            </a:extLst>
          </p:cNvPr>
          <p:cNvSpPr txBox="1"/>
          <p:nvPr>
            <p:custDataLst>
              <p:tags r:id="rId4"/>
            </p:custDataLst>
          </p:nvPr>
        </p:nvSpPr>
        <p:spPr>
          <a:xfrm>
            <a:off x="1752630" y="1840700"/>
            <a:ext cx="2408819" cy="1265410"/>
          </a:xfrm>
          <a:prstGeom prst="rect">
            <a:avLst/>
          </a:prstGeom>
          <a:solidFill>
            <a:srgbClr val="22B2BE"/>
          </a:solidFill>
          <a:ln>
            <a:solidFill>
              <a:srgbClr val="60BCCD"/>
            </a:solidFill>
          </a:ln>
          <a:effectLst>
            <a:outerShdw blurRad="50800" dist="38100" dir="2700000" algn="tl" rotWithShape="0">
              <a:prstClr val="black">
                <a:alpha val="40000"/>
              </a:prstClr>
            </a:outerShdw>
          </a:effectLst>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1600" b="1" i="0" u="none" strike="noStrike" kern="0" cap="none" spc="0" normalizeH="0" baseline="0" noProof="0" dirty="0">
                <a:ln>
                  <a:noFill/>
                </a:ln>
                <a:solidFill>
                  <a:prstClr val="white"/>
                </a:solidFill>
                <a:effectLst/>
                <a:uLnTx/>
                <a:uFillTx/>
              </a:rPr>
              <a:t>LA FORMATION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CA" sz="600" b="0" i="0" u="none" strike="noStrike" kern="0" cap="none" spc="0" normalizeH="0" baseline="0" noProof="0" dirty="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1200" b="0" i="0" u="none" strike="noStrike" kern="0" cap="none" spc="0" normalizeH="0" baseline="0" noProof="0" dirty="0">
                <a:ln>
                  <a:noFill/>
                </a:ln>
                <a:solidFill>
                  <a:prstClr val="white"/>
                </a:solidFill>
                <a:effectLst/>
                <a:uLnTx/>
                <a:uFillTx/>
                <a:latin typeface="Candara Light" panose="020E0502030303020204" pitchFamily="34" charset="0"/>
              </a:rPr>
              <a:t>Préparer et adapter la main-d’œuvre future et actuelle, celle qui est sans emploi comme celle en emploi</a:t>
            </a:r>
          </a:p>
        </p:txBody>
      </p:sp>
      <p:sp>
        <p:nvSpPr>
          <p:cNvPr id="6" name="ZoneTexte 5">
            <a:extLst>
              <a:ext uri="{FF2B5EF4-FFF2-40B4-BE49-F238E27FC236}">
                <a16:creationId xmlns:a16="http://schemas.microsoft.com/office/drawing/2014/main" id="{C6553F32-E4BC-473B-B068-45A6C495E393}"/>
              </a:ext>
            </a:extLst>
          </p:cNvPr>
          <p:cNvSpPr txBox="1">
            <a:spLocks noChangeAspect="1"/>
          </p:cNvSpPr>
          <p:nvPr>
            <p:custDataLst>
              <p:tags r:id="rId5"/>
            </p:custDataLst>
          </p:nvPr>
        </p:nvSpPr>
        <p:spPr>
          <a:xfrm>
            <a:off x="4404042" y="1840700"/>
            <a:ext cx="1149621" cy="1265410"/>
          </a:xfrm>
          <a:prstGeom prst="rect">
            <a:avLst/>
          </a:prstGeom>
          <a:solidFill>
            <a:sysClr val="window" lastClr="FFFFFF"/>
          </a:solidFill>
          <a:ln w="76200">
            <a:solidFill>
              <a:srgbClr val="22B2BE"/>
            </a:solidFill>
          </a:ln>
          <a:effectLst>
            <a:outerShdw blurRad="50800" dist="38100" dir="2700000" algn="tl" rotWithShape="0">
              <a:prstClr val="black">
                <a:alpha val="40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8000" b="1" i="0" u="none" strike="noStrike" kern="0" cap="none" spc="0" normalizeH="0" baseline="0" noProof="0" dirty="0">
                <a:ln>
                  <a:noFill/>
                </a:ln>
                <a:solidFill>
                  <a:srgbClr val="2D2E83"/>
                </a:solidFill>
                <a:effectLst/>
                <a:uLnTx/>
                <a:uFillTx/>
                <a:latin typeface="Candara" panose="020E0502030303020204" pitchFamily="34" charset="0"/>
              </a:rPr>
              <a:t>2</a:t>
            </a:r>
          </a:p>
        </p:txBody>
      </p:sp>
      <p:sp>
        <p:nvSpPr>
          <p:cNvPr id="7" name="ZoneTexte 6">
            <a:extLst>
              <a:ext uri="{FF2B5EF4-FFF2-40B4-BE49-F238E27FC236}">
                <a16:creationId xmlns:a16="http://schemas.microsoft.com/office/drawing/2014/main" id="{C11947A3-5AF5-4495-9CAA-4BD7E1D59D42}"/>
              </a:ext>
            </a:extLst>
          </p:cNvPr>
          <p:cNvSpPr txBox="1"/>
          <p:nvPr>
            <p:custDataLst>
              <p:tags r:id="rId6"/>
            </p:custDataLst>
          </p:nvPr>
        </p:nvSpPr>
        <p:spPr>
          <a:xfrm>
            <a:off x="5712090" y="1821979"/>
            <a:ext cx="3189309" cy="1284131"/>
          </a:xfrm>
          <a:prstGeom prst="rect">
            <a:avLst/>
          </a:prstGeom>
          <a:solidFill>
            <a:srgbClr val="22B2BE"/>
          </a:solidFill>
          <a:ln>
            <a:solidFill>
              <a:srgbClr val="60BCCD"/>
            </a:solidFill>
          </a:ln>
          <a:effectLst>
            <a:outerShdw blurRad="50800" dist="38100" dir="2700000" algn="tl" rotWithShape="0">
              <a:prstClr val="black">
                <a:alpha val="40000"/>
              </a:prstClr>
            </a:outerShdw>
          </a:effectLst>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1350" b="1" i="0" u="none" strike="noStrike" kern="0" cap="none" spc="0" normalizeH="0" baseline="0" noProof="0" dirty="0">
                <a:ln>
                  <a:noFill/>
                </a:ln>
                <a:solidFill>
                  <a:prstClr val="white"/>
                </a:solidFill>
                <a:effectLst/>
                <a:uLnTx/>
                <a:uFillTx/>
                <a:latin typeface="Candara" panose="020E0502030303020204" pitchFamily="34" charset="0"/>
              </a:rPr>
              <a:t>L’INTÉGRATION ET LE MAINTIEN </a:t>
            </a:r>
            <a:br>
              <a:rPr kumimoji="0" lang="fr-CA" sz="1350" b="1" i="0" u="none" strike="noStrike" kern="0" cap="none" spc="0" normalizeH="0" baseline="0" noProof="0" dirty="0">
                <a:ln>
                  <a:noFill/>
                </a:ln>
                <a:solidFill>
                  <a:prstClr val="white"/>
                </a:solidFill>
                <a:effectLst/>
                <a:uLnTx/>
                <a:uFillTx/>
                <a:latin typeface="Candara" panose="020E0502030303020204" pitchFamily="34" charset="0"/>
              </a:rPr>
            </a:br>
            <a:r>
              <a:rPr kumimoji="0" lang="fr-CA" sz="1350" b="1" i="0" u="none" strike="noStrike" kern="0" cap="none" spc="0" normalizeH="0" baseline="0" noProof="0" dirty="0">
                <a:ln>
                  <a:noFill/>
                </a:ln>
                <a:solidFill>
                  <a:prstClr val="white"/>
                </a:solidFill>
                <a:effectLst/>
                <a:uLnTx/>
                <a:uFillTx/>
                <a:latin typeface="Candara" panose="020E0502030303020204" pitchFamily="34" charset="0"/>
              </a:rPr>
              <a:t>EN EMPLOI DU PLUS GRAND NOMBRE POSSIBLE DE PERSONNES DISPONIBLES</a:t>
            </a:r>
          </a:p>
          <a:p>
            <a:pPr marL="0" marR="0" lvl="0" indent="0" defTabSz="914400" eaLnBrk="1" fontAlgn="auto" latinLnBrk="0" hangingPunct="1">
              <a:lnSpc>
                <a:spcPct val="100000"/>
              </a:lnSpc>
              <a:spcBef>
                <a:spcPts val="0"/>
              </a:spcBef>
              <a:spcAft>
                <a:spcPts val="0"/>
              </a:spcAft>
              <a:buClrTx/>
              <a:buSzTx/>
              <a:buFontTx/>
              <a:buNone/>
              <a:tabLst/>
              <a:defRPr/>
            </a:pPr>
            <a:endParaRPr kumimoji="0" lang="fr-CA" sz="600" b="1" i="0" u="none" strike="noStrike" kern="0" cap="none" spc="0" normalizeH="0" baseline="0" noProof="0" dirty="0">
              <a:ln>
                <a:noFill/>
              </a:ln>
              <a:solidFill>
                <a:prstClr val="white"/>
              </a:solidFill>
              <a:effectLst/>
              <a:uLnTx/>
              <a:uFillTx/>
              <a:latin typeface="Candara" panose="020E0502030303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1200" b="0" i="0" u="none" strike="noStrike" kern="0" cap="none" spc="0" normalizeH="0" baseline="0" noProof="0" dirty="0">
                <a:ln>
                  <a:noFill/>
                </a:ln>
                <a:solidFill>
                  <a:prstClr val="white"/>
                </a:solidFill>
                <a:effectLst/>
                <a:uLnTx/>
                <a:uFillTx/>
                <a:latin typeface="Candara Light" panose="020E0502030303020204" pitchFamily="34" charset="0"/>
              </a:rPr>
              <a:t>Intégrer les personnes des groupes sous-représentés sur le marché du travail</a:t>
            </a:r>
          </a:p>
          <a:p>
            <a:pPr marL="0" marR="0" lvl="0" indent="0" defTabSz="914400" eaLnBrk="1" fontAlgn="auto" latinLnBrk="0" hangingPunct="1">
              <a:lnSpc>
                <a:spcPct val="100000"/>
              </a:lnSpc>
              <a:spcBef>
                <a:spcPts val="0"/>
              </a:spcBef>
              <a:spcAft>
                <a:spcPts val="0"/>
              </a:spcAft>
              <a:buClrTx/>
              <a:buSzTx/>
              <a:buFontTx/>
              <a:buNone/>
              <a:tabLst/>
              <a:defRPr/>
            </a:pPr>
            <a:endParaRPr kumimoji="0" lang="fr-CA" sz="1400" b="1" i="0" u="none" strike="noStrike" kern="0" cap="none" spc="0" normalizeH="0" baseline="0" noProof="0" dirty="0">
              <a:ln>
                <a:noFill/>
              </a:ln>
              <a:solidFill>
                <a:prstClr val="white"/>
              </a:solidFill>
              <a:effectLst/>
              <a:uLnTx/>
              <a:uFillTx/>
            </a:endParaRPr>
          </a:p>
        </p:txBody>
      </p:sp>
      <p:sp>
        <p:nvSpPr>
          <p:cNvPr id="8" name="ZoneTexte 7">
            <a:extLst>
              <a:ext uri="{FF2B5EF4-FFF2-40B4-BE49-F238E27FC236}">
                <a16:creationId xmlns:a16="http://schemas.microsoft.com/office/drawing/2014/main" id="{712FCB25-2EC8-4545-977E-DAFA6E9B776D}"/>
              </a:ext>
            </a:extLst>
          </p:cNvPr>
          <p:cNvSpPr txBox="1">
            <a:spLocks noChangeAspect="1"/>
          </p:cNvSpPr>
          <p:nvPr>
            <p:custDataLst>
              <p:tags r:id="rId7"/>
            </p:custDataLst>
          </p:nvPr>
        </p:nvSpPr>
        <p:spPr>
          <a:xfrm>
            <a:off x="442525" y="3589141"/>
            <a:ext cx="1149621" cy="1265410"/>
          </a:xfrm>
          <a:prstGeom prst="rect">
            <a:avLst/>
          </a:prstGeom>
          <a:solidFill>
            <a:sysClr val="window" lastClr="FFFFFF"/>
          </a:solidFill>
          <a:ln w="76200">
            <a:solidFill>
              <a:srgbClr val="22B2BE"/>
            </a:solidFill>
          </a:ln>
          <a:effectLst>
            <a:outerShdw blurRad="50800" dist="38100" dir="2700000" algn="tl" rotWithShape="0">
              <a:prstClr val="black">
                <a:alpha val="40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8000" b="1" i="0" u="none" strike="noStrike" kern="0" cap="none" spc="0" normalizeH="0" baseline="0" noProof="0" dirty="0">
                <a:ln>
                  <a:noFill/>
                </a:ln>
                <a:solidFill>
                  <a:srgbClr val="2D2E83"/>
                </a:solidFill>
                <a:effectLst/>
                <a:uLnTx/>
                <a:uFillTx/>
                <a:latin typeface="Candara" panose="020E0502030303020204" pitchFamily="34" charset="0"/>
              </a:rPr>
              <a:t>3</a:t>
            </a:r>
          </a:p>
        </p:txBody>
      </p:sp>
      <p:sp>
        <p:nvSpPr>
          <p:cNvPr id="9" name="ZoneTexte 8">
            <a:extLst>
              <a:ext uri="{FF2B5EF4-FFF2-40B4-BE49-F238E27FC236}">
                <a16:creationId xmlns:a16="http://schemas.microsoft.com/office/drawing/2014/main" id="{6B6FEDAB-DF48-4A64-A1B3-0A650427086D}"/>
              </a:ext>
            </a:extLst>
          </p:cNvPr>
          <p:cNvSpPr txBox="1"/>
          <p:nvPr>
            <p:custDataLst>
              <p:tags r:id="rId8"/>
            </p:custDataLst>
          </p:nvPr>
        </p:nvSpPr>
        <p:spPr>
          <a:xfrm>
            <a:off x="1752630" y="3583803"/>
            <a:ext cx="2408819" cy="1265410"/>
          </a:xfrm>
          <a:prstGeom prst="rect">
            <a:avLst/>
          </a:prstGeom>
          <a:solidFill>
            <a:srgbClr val="22B2BE"/>
          </a:solidFill>
          <a:ln>
            <a:solidFill>
              <a:srgbClr val="60BCCD"/>
            </a:solidFill>
          </a:ln>
          <a:effectLst>
            <a:outerShdw blurRad="50800" dist="38100" dir="2700000" algn="tl" rotWithShape="0">
              <a:prstClr val="black">
                <a:alpha val="40000"/>
              </a:prstClr>
            </a:outerShdw>
          </a:effectLst>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A" sz="1600" b="1" i="0" u="none" strike="noStrike" kern="0" cap="none" spc="0" normalizeH="0" baseline="0" noProof="0" dirty="0">
                <a:ln>
                  <a:noFill/>
                </a:ln>
                <a:solidFill>
                  <a:prstClr val="white"/>
                </a:solidFill>
                <a:effectLst/>
                <a:uLnTx/>
                <a:uFillTx/>
                <a:latin typeface="Candara" panose="020E0502030303020204" pitchFamily="34" charset="0"/>
              </a:rPr>
              <a:t>L’AUGMENTATION </a:t>
            </a:r>
            <a:br>
              <a:rPr kumimoji="0" lang="fr-CA" sz="1600" b="1" i="0" u="none" strike="noStrike" kern="0" cap="none" spc="0" normalizeH="0" baseline="0" noProof="0" dirty="0">
                <a:ln>
                  <a:noFill/>
                </a:ln>
                <a:solidFill>
                  <a:prstClr val="white"/>
                </a:solidFill>
                <a:effectLst/>
                <a:uLnTx/>
                <a:uFillTx/>
                <a:latin typeface="Candara" panose="020E0502030303020204" pitchFamily="34" charset="0"/>
              </a:rPr>
            </a:br>
            <a:r>
              <a:rPr kumimoji="0" lang="fr-CA" sz="1600" b="1" i="0" u="none" strike="noStrike" kern="0" cap="none" spc="0" normalizeH="0" baseline="0" noProof="0" dirty="0">
                <a:ln>
                  <a:noFill/>
                </a:ln>
                <a:solidFill>
                  <a:prstClr val="white"/>
                </a:solidFill>
                <a:effectLst/>
                <a:uLnTx/>
                <a:uFillTx/>
                <a:latin typeface="Candara" panose="020E0502030303020204" pitchFamily="34" charset="0"/>
              </a:rPr>
              <a:t>DE LA PRODUCTIVITÉ</a:t>
            </a:r>
          </a:p>
          <a:p>
            <a:pPr marL="0" marR="0" lvl="0" indent="0" defTabSz="914400" eaLnBrk="1" fontAlgn="auto" latinLnBrk="0" hangingPunct="1">
              <a:lnSpc>
                <a:spcPct val="100000"/>
              </a:lnSpc>
              <a:spcBef>
                <a:spcPts val="0"/>
              </a:spcBef>
              <a:spcAft>
                <a:spcPts val="0"/>
              </a:spcAft>
              <a:buClrTx/>
              <a:buSzTx/>
              <a:buFontTx/>
              <a:buNone/>
              <a:tabLst/>
              <a:defRPr/>
            </a:pPr>
            <a:endParaRPr kumimoji="0" lang="fr-CA" sz="600" b="1" i="0" u="none" strike="noStrike" kern="0" cap="none" spc="0" normalizeH="0" baseline="0" noProof="0" dirty="0">
              <a:ln>
                <a:noFill/>
              </a:ln>
              <a:solidFill>
                <a:prstClr val="white"/>
              </a:solidFill>
              <a:effectLst/>
              <a:uLnTx/>
              <a:uFillTx/>
              <a:latin typeface="Candara" panose="020E0502030303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CA" sz="1200" b="0" i="0" u="none" strike="noStrike" kern="0" cap="none" spc="0" normalizeH="0" baseline="0" noProof="0" dirty="0">
                <a:ln>
                  <a:noFill/>
                </a:ln>
                <a:solidFill>
                  <a:prstClr val="white"/>
                </a:solidFill>
                <a:effectLst/>
                <a:uLnTx/>
                <a:uFillTx/>
                <a:latin typeface="Candara Light" panose="020E0502030303020204" pitchFamily="34" charset="0"/>
              </a:rPr>
              <a:t>Faire mieux et plus, avec les mêmes ressources </a:t>
            </a:r>
            <a:br>
              <a:rPr kumimoji="0" lang="fr-CA" sz="1200" b="0" i="0" u="none" strike="noStrike" kern="0" cap="none" spc="0" normalizeH="0" baseline="0" noProof="0" dirty="0">
                <a:ln>
                  <a:noFill/>
                </a:ln>
                <a:solidFill>
                  <a:prstClr val="white"/>
                </a:solidFill>
                <a:effectLst/>
                <a:uLnTx/>
                <a:uFillTx/>
                <a:latin typeface="Candara Light" panose="020E0502030303020204" pitchFamily="34" charset="0"/>
              </a:rPr>
            </a:br>
            <a:r>
              <a:rPr kumimoji="0" lang="fr-CA" sz="1200" b="0" i="0" u="none" strike="noStrike" kern="0" cap="none" spc="0" normalizeH="0" baseline="0" noProof="0" dirty="0">
                <a:ln>
                  <a:noFill/>
                </a:ln>
                <a:solidFill>
                  <a:prstClr val="white"/>
                </a:solidFill>
                <a:effectLst/>
                <a:uLnTx/>
                <a:uFillTx/>
                <a:latin typeface="Candara Light" panose="020E0502030303020204" pitchFamily="34" charset="0"/>
              </a:rPr>
              <a:t>(en collaboration avec le MEI)</a:t>
            </a:r>
          </a:p>
        </p:txBody>
      </p:sp>
      <p:sp>
        <p:nvSpPr>
          <p:cNvPr id="10" name="ZoneTexte 9">
            <a:extLst>
              <a:ext uri="{FF2B5EF4-FFF2-40B4-BE49-F238E27FC236}">
                <a16:creationId xmlns:a16="http://schemas.microsoft.com/office/drawing/2014/main" id="{0DA4C5BA-3D84-484B-BE28-BC45474D1FF9}"/>
              </a:ext>
            </a:extLst>
          </p:cNvPr>
          <p:cNvSpPr txBox="1">
            <a:spLocks noChangeAspect="1"/>
          </p:cNvSpPr>
          <p:nvPr>
            <p:custDataLst>
              <p:tags r:id="rId9"/>
            </p:custDataLst>
          </p:nvPr>
        </p:nvSpPr>
        <p:spPr>
          <a:xfrm>
            <a:off x="4404042" y="3583803"/>
            <a:ext cx="1149621" cy="1265410"/>
          </a:xfrm>
          <a:prstGeom prst="rect">
            <a:avLst/>
          </a:prstGeom>
          <a:solidFill>
            <a:sysClr val="window" lastClr="FFFFFF"/>
          </a:solidFill>
          <a:ln w="76200">
            <a:solidFill>
              <a:srgbClr val="22B2BE"/>
            </a:solidFill>
          </a:ln>
          <a:effectLst>
            <a:outerShdw blurRad="50800" dist="38100" dir="2700000" algn="tl" rotWithShape="0">
              <a:prstClr val="black">
                <a:alpha val="40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A" sz="8000" b="1" i="0" u="none" strike="noStrike" kern="0" cap="none" spc="0" normalizeH="0" baseline="0" noProof="0" dirty="0">
                <a:ln>
                  <a:noFill/>
                </a:ln>
                <a:solidFill>
                  <a:srgbClr val="2D2E83"/>
                </a:solidFill>
                <a:effectLst/>
                <a:uLnTx/>
                <a:uFillTx/>
                <a:latin typeface="Candara" panose="020E0502030303020204" pitchFamily="34" charset="0"/>
              </a:rPr>
              <a:t>4</a:t>
            </a:r>
          </a:p>
        </p:txBody>
      </p:sp>
      <p:sp>
        <p:nvSpPr>
          <p:cNvPr id="11" name="ZoneTexte 10">
            <a:extLst>
              <a:ext uri="{FF2B5EF4-FFF2-40B4-BE49-F238E27FC236}">
                <a16:creationId xmlns:a16="http://schemas.microsoft.com/office/drawing/2014/main" id="{29CF8EB9-BDF3-4BF6-8113-74CEF936C198}"/>
              </a:ext>
            </a:extLst>
          </p:cNvPr>
          <p:cNvSpPr txBox="1"/>
          <p:nvPr>
            <p:custDataLst>
              <p:tags r:id="rId10"/>
            </p:custDataLst>
          </p:nvPr>
        </p:nvSpPr>
        <p:spPr>
          <a:xfrm>
            <a:off x="5712090" y="3583803"/>
            <a:ext cx="3189309" cy="1265410"/>
          </a:xfrm>
          <a:prstGeom prst="rect">
            <a:avLst/>
          </a:prstGeom>
          <a:solidFill>
            <a:srgbClr val="22B2BE"/>
          </a:solidFill>
          <a:ln>
            <a:solidFill>
              <a:srgbClr val="60BCCD"/>
            </a:solidFill>
          </a:ln>
          <a:effectLst>
            <a:outerShdw blurRad="50800" dist="38100" dir="2700000" algn="tl" rotWithShape="0">
              <a:prstClr val="black">
                <a:alpha val="40000"/>
              </a:prstClr>
            </a:outerShdw>
          </a:effectLst>
        </p:spPr>
        <p:txBody>
          <a:bodyPr wrap="square" rtlCol="0">
            <a:noAutofit/>
          </a:bodyPr>
          <a:lstStyle/>
          <a:p>
            <a:r>
              <a:rPr lang="fr-CA" sz="1600" b="1" dirty="0">
                <a:solidFill>
                  <a:prstClr val="white"/>
                </a:solidFill>
                <a:latin typeface="Candara" panose="020E0502030303020204" pitchFamily="34" charset="0"/>
              </a:rPr>
              <a:t>L’IMMIGRATION</a:t>
            </a:r>
          </a:p>
          <a:p>
            <a:endParaRPr lang="fr-CA" sz="600" b="1" dirty="0">
              <a:solidFill>
                <a:prstClr val="white"/>
              </a:solidFill>
              <a:latin typeface="Candara" panose="020E0502030303020204" pitchFamily="34" charset="0"/>
            </a:endParaRPr>
          </a:p>
          <a:p>
            <a:r>
              <a:rPr lang="fr-CA" sz="1200" dirty="0">
                <a:solidFill>
                  <a:prstClr val="white"/>
                </a:solidFill>
                <a:latin typeface="Candara Light" panose="020E0502030303020204" pitchFamily="34" charset="0"/>
              </a:rPr>
              <a:t>Favoriser l’arrivée d’immigrants répondant aux besoins du Québec et assurer leur intégration au marché du travail, là où se trouvent les emplois</a:t>
            </a:r>
          </a:p>
        </p:txBody>
      </p:sp>
    </p:spTree>
    <p:extLst>
      <p:ext uri="{BB962C8B-B14F-4D97-AF65-F5344CB8AC3E}">
        <p14:creationId xmlns:p14="http://schemas.microsoft.com/office/powerpoint/2010/main" val="3177312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CCA7506-68C8-4DBB-BFCB-39C657AC0B99}"/>
              </a:ext>
            </a:extLst>
          </p:cNvPr>
          <p:cNvPicPr>
            <a:picLocks noChangeAspect="1"/>
          </p:cNvPicPr>
          <p:nvPr>
            <p:custDataLst>
              <p:tags r:id="rId1"/>
            </p:custDataLst>
          </p:nvPr>
        </p:nvPicPr>
        <p:blipFill rotWithShape="1">
          <a:blip r:embed="rId6"/>
          <a:srcRect r="17482" b="11111"/>
          <a:stretch/>
        </p:blipFill>
        <p:spPr>
          <a:xfrm>
            <a:off x="830424" y="908743"/>
            <a:ext cx="3349690" cy="247238"/>
          </a:xfrm>
          <a:prstGeom prst="rect">
            <a:avLst/>
          </a:prstGeom>
          <a:solidFill>
            <a:srgbClr val="22B2BE"/>
          </a:solidFill>
        </p:spPr>
      </p:pic>
      <p:sp>
        <p:nvSpPr>
          <p:cNvPr id="3" name="Espace réservé du texte 2">
            <a:extLst>
              <a:ext uri="{FF2B5EF4-FFF2-40B4-BE49-F238E27FC236}">
                <a16:creationId xmlns:a16="http://schemas.microsoft.com/office/drawing/2014/main" id="{A5A93AD5-B4A4-4B88-9964-5E8A4AE4CFB8}"/>
              </a:ext>
            </a:extLst>
          </p:cNvPr>
          <p:cNvSpPr>
            <a:spLocks noGrp="1"/>
          </p:cNvSpPr>
          <p:nvPr>
            <p:ph type="body" idx="1"/>
            <p:custDataLst>
              <p:tags r:id="rId2"/>
            </p:custDataLst>
          </p:nvPr>
        </p:nvSpPr>
        <p:spPr>
          <a:xfrm>
            <a:off x="961057" y="1582194"/>
            <a:ext cx="7886700" cy="3123942"/>
          </a:xfrm>
        </p:spPr>
        <p:txBody>
          <a:bodyPr/>
          <a:lstStyle/>
          <a:p>
            <a:pPr marL="228600" marR="0" lvl="0" indent="-228600" algn="l" defTabSz="914400" rtl="0" eaLnBrk="1" fontAlgn="auto" latinLnBrk="0" hangingPunct="1">
              <a:lnSpc>
                <a:spcPct val="100000"/>
              </a:lnSpc>
              <a:spcBef>
                <a:spcPts val="1000"/>
              </a:spcBef>
              <a:spcAft>
                <a:spcPts val="0"/>
              </a:spcAft>
              <a:buClr>
                <a:srgbClr val="B8E6F2"/>
              </a:buClr>
              <a:buSzTx/>
              <a:buFont typeface="Arial" panose="020B0604020202020204" pitchFamily="34" charset="0"/>
              <a:buChar char="•"/>
              <a:tabLst/>
              <a:defRPr/>
            </a:pPr>
            <a:r>
              <a:rPr lang="fr-CA" sz="2000" b="1" dirty="0">
                <a:solidFill>
                  <a:srgbClr val="22B2BE"/>
                </a:solidFill>
                <a:latin typeface="Candara" panose="020E0502030303020204" pitchFamily="34" charset="0"/>
              </a:rPr>
              <a:t>Mobilisation</a:t>
            </a:r>
            <a:r>
              <a:rPr lang="fr-CA" sz="1900" b="1" dirty="0">
                <a:solidFill>
                  <a:srgbClr val="60BCCD"/>
                </a:solidFill>
                <a:latin typeface="Candara" panose="020E0502030303020204" pitchFamily="34" charset="0"/>
              </a:rPr>
              <a:t> </a:t>
            </a:r>
            <a:r>
              <a:rPr lang="fr-CA" sz="1900" dirty="0">
                <a:solidFill>
                  <a:srgbClr val="2D2E83"/>
                </a:solidFill>
                <a:latin typeface="Candara Light" panose="020E0502030303020204" pitchFamily="34" charset="0"/>
              </a:rPr>
              <a:t>des ministères disposant des leviers d’action </a:t>
            </a:r>
          </a:p>
          <a:p>
            <a:pPr marL="685800" marR="0" lvl="1" indent="-228600" algn="l" defTabSz="914400" rtl="0" eaLnBrk="1" fontAlgn="auto" latinLnBrk="0" hangingPunct="1">
              <a:lnSpc>
                <a:spcPct val="100000"/>
              </a:lnSpc>
              <a:spcBef>
                <a:spcPts val="500"/>
              </a:spcBef>
              <a:spcAft>
                <a:spcPts val="0"/>
              </a:spcAft>
              <a:buClr>
                <a:srgbClr val="4DC0DF">
                  <a:lumMod val="40000"/>
                  <a:lumOff val="60000"/>
                </a:srgbClr>
              </a:buClr>
              <a:buSzTx/>
              <a:buFont typeface="Arial" panose="020B0604020202020204" pitchFamily="34" charset="0"/>
              <a:buChar char="•"/>
              <a:tabLst/>
              <a:defRPr/>
            </a:pPr>
            <a:r>
              <a:rPr kumimoji="0" lang="fr-CA" sz="16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MES, MEQ, MIFI, MEI, MCE et MTESS</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lang="fr-CA" sz="2000" b="1" dirty="0">
                <a:solidFill>
                  <a:srgbClr val="22B2BE"/>
                </a:solidFill>
                <a:latin typeface="Candara" panose="020E0502030303020204" pitchFamily="34" charset="0"/>
              </a:rPr>
              <a:t>Partenaires</a:t>
            </a:r>
            <a:endParaRPr lang="fr-CA" sz="1900" dirty="0">
              <a:solidFill>
                <a:srgbClr val="22B2BE"/>
              </a:solidFill>
              <a:latin typeface="Candara Light" panose="020E0502030303020204" pitchFamily="34" charset="0"/>
            </a:endParaRPr>
          </a:p>
          <a:p>
            <a:pPr marL="685800" marR="0" lvl="1" indent="-228600" algn="l" defTabSz="914400" rtl="0" eaLnBrk="1" fontAlgn="auto" latinLnBrk="0" hangingPunct="1">
              <a:lnSpc>
                <a:spcPct val="100000"/>
              </a:lnSpc>
              <a:spcBef>
                <a:spcPts val="500"/>
              </a:spcBef>
              <a:spcAft>
                <a:spcPts val="0"/>
              </a:spcAft>
              <a:buClr>
                <a:srgbClr val="4DC0DF">
                  <a:lumMod val="40000"/>
                  <a:lumOff val="60000"/>
                </a:srgbClr>
              </a:buClr>
              <a:buSzTx/>
              <a:buFont typeface="Arial" panose="020B0604020202020204" pitchFamily="34" charset="0"/>
              <a:buChar char="•"/>
              <a:tabLst/>
              <a:defRPr/>
            </a:pPr>
            <a:r>
              <a:rPr kumimoji="0" lang="fr-CA" sz="16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CPMT, MSSS, MFA, MFQ, SCT, etc.</a:t>
            </a:r>
          </a:p>
          <a:p>
            <a:pPr marL="228600" marR="0" lvl="0" indent="-228600" algn="l" defTabSz="914400" rtl="0" eaLnBrk="1" fontAlgn="auto" latinLnBrk="0" hangingPunct="1">
              <a:lnSpc>
                <a:spcPct val="100000"/>
              </a:lnSpc>
              <a:spcBef>
                <a:spcPts val="1000"/>
              </a:spcBef>
              <a:spcAft>
                <a:spcPts val="0"/>
              </a:spcAft>
              <a:buClr>
                <a:srgbClr val="4DC0DF">
                  <a:lumMod val="40000"/>
                  <a:lumOff val="60000"/>
                </a:srgbClr>
              </a:buClr>
              <a:buSzTx/>
              <a:buFont typeface="Arial" panose="020B0604020202020204" pitchFamily="34" charset="0"/>
              <a:buChar char="•"/>
              <a:tabLst/>
              <a:defRPr/>
            </a:pPr>
            <a:r>
              <a:rPr lang="fr-CA" sz="2000" b="1" dirty="0">
                <a:solidFill>
                  <a:srgbClr val="22B2BE"/>
                </a:solidFill>
                <a:latin typeface="Candara" panose="020E0502030303020204" pitchFamily="34" charset="0"/>
              </a:rPr>
              <a:t>Développement et mise en œuvre d’actions structurantes</a:t>
            </a:r>
            <a:r>
              <a:rPr kumimoji="0" lang="fr-CA" sz="2000" b="0" i="0" u="none" strike="noStrike" kern="1200" cap="none" spc="0" normalizeH="0" baseline="0" noProof="0" dirty="0">
                <a:ln>
                  <a:noFill/>
                </a:ln>
                <a:solidFill>
                  <a:srgbClr val="22B2BE"/>
                </a:solidFill>
                <a:effectLst/>
                <a:uLnTx/>
                <a:uFillTx/>
                <a:latin typeface="Candara Light" panose="020E0502030303020204" pitchFamily="34" charset="0"/>
                <a:ea typeface="+mn-ea"/>
                <a:cs typeface="+mn-cs"/>
              </a:rPr>
              <a:t> </a:t>
            </a:r>
            <a:br>
              <a:rPr kumimoji="0" lang="fr-CA" sz="2000" b="0" i="0" u="none" strike="noStrike" kern="1200" cap="none" spc="0" normalizeH="0" baseline="0" noProof="0" dirty="0">
                <a:ln>
                  <a:noFill/>
                </a:ln>
                <a:solidFill>
                  <a:srgbClr val="22B2BE"/>
                </a:solidFill>
                <a:effectLst/>
                <a:uLnTx/>
                <a:uFillTx/>
                <a:latin typeface="Candara Light" panose="020E0502030303020204" pitchFamily="34" charset="0"/>
                <a:ea typeface="+mn-ea"/>
                <a:cs typeface="+mn-cs"/>
              </a:rPr>
            </a:br>
            <a:r>
              <a:rPr kumimoji="0" lang="fr-CA" sz="19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pour réd</a:t>
            </a:r>
            <a:r>
              <a:rPr lang="fr-CA" sz="1900" dirty="0">
                <a:solidFill>
                  <a:srgbClr val="2D2E83"/>
                </a:solidFill>
                <a:latin typeface="Candara Light" panose="020E0502030303020204" pitchFamily="34" charset="0"/>
              </a:rPr>
              <a:t>uire</a:t>
            </a:r>
            <a:r>
              <a:rPr kumimoji="0" lang="fr-CA" sz="1900" b="0" i="0" u="none" strike="noStrike" kern="1200" cap="none" spc="0" normalizeH="0" baseline="0" noProof="0" dirty="0">
                <a:ln>
                  <a:noFill/>
                </a:ln>
                <a:solidFill>
                  <a:srgbClr val="2D2E83"/>
                </a:solidFill>
                <a:effectLst/>
                <a:uLnTx/>
                <a:uFillTx/>
                <a:latin typeface="Candara Light" panose="020E0502030303020204" pitchFamily="34" charset="0"/>
                <a:ea typeface="+mn-ea"/>
                <a:cs typeface="+mn-cs"/>
              </a:rPr>
              <a:t> la pénurie de main-d’œuvre</a:t>
            </a:r>
          </a:p>
          <a:p>
            <a:endParaRPr lang="fr-CA" dirty="0"/>
          </a:p>
        </p:txBody>
      </p:sp>
      <p:pic>
        <p:nvPicPr>
          <p:cNvPr id="7" name="Image 6">
            <a:extLst>
              <a:ext uri="{FF2B5EF4-FFF2-40B4-BE49-F238E27FC236}">
                <a16:creationId xmlns:a16="http://schemas.microsoft.com/office/drawing/2014/main" id="{40B6DDDA-3646-40F6-9F0B-C101E040DA02}"/>
              </a:ext>
            </a:extLst>
          </p:cNvPr>
          <p:cNvPicPr>
            <a:picLocks noChangeAspect="1"/>
          </p:cNvPicPr>
          <p:nvPr>
            <p:custDataLst>
              <p:tags r:id="rId3"/>
            </p:custDataLst>
          </p:nvPr>
        </p:nvPicPr>
        <p:blipFill rotWithShape="1">
          <a:blip r:embed="rId6"/>
          <a:srcRect r="17482" b="11111"/>
          <a:stretch/>
        </p:blipFill>
        <p:spPr>
          <a:xfrm>
            <a:off x="830424" y="566996"/>
            <a:ext cx="4842588" cy="359559"/>
          </a:xfrm>
          <a:prstGeom prst="rect">
            <a:avLst/>
          </a:prstGeom>
          <a:solidFill>
            <a:srgbClr val="22B2BE"/>
          </a:solidFill>
        </p:spPr>
      </p:pic>
      <p:sp>
        <p:nvSpPr>
          <p:cNvPr id="8" name="Titre 1">
            <a:extLst>
              <a:ext uri="{FF2B5EF4-FFF2-40B4-BE49-F238E27FC236}">
                <a16:creationId xmlns:a16="http://schemas.microsoft.com/office/drawing/2014/main" id="{056E20D2-11EB-4923-B2F6-19B68FA6E135}"/>
              </a:ext>
            </a:extLst>
          </p:cNvPr>
          <p:cNvSpPr txBox="1">
            <a:spLocks/>
          </p:cNvSpPr>
          <p:nvPr>
            <p:custDataLst>
              <p:tags r:id="rId4"/>
            </p:custDataLst>
          </p:nvPr>
        </p:nvSpPr>
        <p:spPr>
          <a:xfrm>
            <a:off x="759282" y="721570"/>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D2E83"/>
                </a:solidFill>
                <a:latin typeface="Calibri" panose="020F0502020204030204"/>
              </a:rPr>
              <a:t>ATTEINDRE NOS OBJECTIFS </a:t>
            </a:r>
            <a:br>
              <a:rPr lang="fr-CA" sz="1600" dirty="0">
                <a:solidFill>
                  <a:srgbClr val="2D2E83"/>
                </a:solidFill>
                <a:latin typeface="Calibri" panose="020F0502020204030204"/>
              </a:rPr>
            </a:br>
            <a:r>
              <a:rPr lang="fr-CA" sz="2000" dirty="0">
                <a:solidFill>
                  <a:schemeClr val="bg1"/>
                </a:solidFill>
                <a:latin typeface="Calibri" panose="020F0502020204030204"/>
              </a:rPr>
              <a:t>PAR LA COORDINATION D’UN</a:t>
            </a:r>
          </a:p>
          <a:p>
            <a:r>
              <a:rPr lang="fr-CA" sz="2000" dirty="0">
                <a:solidFill>
                  <a:schemeClr val="bg1"/>
                </a:solidFill>
                <a:latin typeface="Calibri" panose="020F0502020204030204"/>
              </a:rPr>
              <a:t>GROUPE D’INTERVENTION</a:t>
            </a:r>
            <a:endParaRPr lang="fr-CA" sz="2000" dirty="0">
              <a:solidFill>
                <a:schemeClr val="bg1"/>
              </a:solidFill>
            </a:endParaRPr>
          </a:p>
        </p:txBody>
      </p:sp>
    </p:spTree>
    <p:extLst>
      <p:ext uri="{BB962C8B-B14F-4D97-AF65-F5344CB8AC3E}">
        <p14:creationId xmlns:p14="http://schemas.microsoft.com/office/powerpoint/2010/main" val="173935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961057" y="1546115"/>
            <a:ext cx="7886700" cy="3123942"/>
          </a:xfrm>
        </p:spPr>
        <p:txBody>
          <a:bodyPr>
            <a:normAutofit/>
          </a:bodyPr>
          <a:lstStyle/>
          <a:p>
            <a:pPr>
              <a:lnSpc>
                <a:spcPct val="100000"/>
              </a:lnSpc>
            </a:pPr>
            <a:r>
              <a:rPr lang="fr-CA" sz="3200" b="1" dirty="0">
                <a:solidFill>
                  <a:srgbClr val="22B2BE"/>
                </a:solidFill>
                <a:latin typeface="Candara" panose="020E0502030303020204" pitchFamily="34" charset="0"/>
              </a:rPr>
              <a:t>6</a:t>
            </a:r>
            <a:r>
              <a:rPr lang="fr-CA" sz="2400" b="1" dirty="0">
                <a:solidFill>
                  <a:srgbClr val="60BCCD"/>
                </a:solidFill>
                <a:latin typeface="Candara" panose="020E0502030303020204" pitchFamily="34" charset="0"/>
              </a:rPr>
              <a:t> </a:t>
            </a:r>
            <a:r>
              <a:rPr lang="fr-CA" sz="2000" b="1" dirty="0">
                <a:solidFill>
                  <a:srgbClr val="3F2D72"/>
                </a:solidFill>
                <a:latin typeface="Candara" panose="020E0502030303020204" pitchFamily="34" charset="0"/>
              </a:rPr>
              <a:t>domaines ciblés</a:t>
            </a:r>
          </a:p>
          <a:p>
            <a:pPr marL="685800" lvl="1" indent="-228600">
              <a:lnSpc>
                <a:spcPct val="100000"/>
              </a:lnSpc>
              <a:buClr>
                <a:srgbClr val="4DC0DF">
                  <a:lumMod val="40000"/>
                  <a:lumOff val="60000"/>
                </a:srgbClr>
              </a:buClr>
              <a:buFont typeface="Arial" panose="020B0604020202020204" pitchFamily="34" charset="0"/>
              <a:buChar char="•"/>
              <a:defRPr/>
            </a:pPr>
            <a:r>
              <a:rPr lang="fr-CA" sz="1600" dirty="0">
                <a:solidFill>
                  <a:srgbClr val="2D2E83"/>
                </a:solidFill>
                <a:latin typeface="Candara Light" panose="020E0502030303020204" pitchFamily="34" charset="0"/>
              </a:rPr>
              <a:t>Santé, éducation, services de garde, TI, génie et construction</a:t>
            </a:r>
          </a:p>
          <a:p>
            <a:pPr>
              <a:lnSpc>
                <a:spcPct val="100000"/>
              </a:lnSpc>
            </a:pPr>
            <a:r>
              <a:rPr lang="fr-CA" sz="3200" b="1" dirty="0">
                <a:solidFill>
                  <a:srgbClr val="22B2BE"/>
                </a:solidFill>
                <a:latin typeface="Candara" panose="020E0502030303020204" pitchFamily="34" charset="0"/>
              </a:rPr>
              <a:t>34</a:t>
            </a:r>
            <a:r>
              <a:rPr lang="fr-CA" sz="2400" b="1" dirty="0">
                <a:solidFill>
                  <a:srgbClr val="60BCCD"/>
                </a:solidFill>
                <a:latin typeface="Candara" panose="020E0502030303020204" pitchFamily="34" charset="0"/>
              </a:rPr>
              <a:t> </a:t>
            </a:r>
            <a:r>
              <a:rPr lang="fr-CA" sz="2000" b="1" dirty="0">
                <a:solidFill>
                  <a:srgbClr val="3F2D72"/>
                </a:solidFill>
                <a:latin typeface="Candara" panose="020E0502030303020204" pitchFamily="34" charset="0"/>
              </a:rPr>
              <a:t>professions visées + le secteur de la construction</a:t>
            </a:r>
            <a:endParaRPr lang="fr-CA" sz="1800" b="1" dirty="0">
              <a:solidFill>
                <a:srgbClr val="3F2D72"/>
              </a:solidFill>
              <a:latin typeface="Candara" panose="020E0502030303020204" pitchFamily="34" charset="0"/>
            </a:endParaRPr>
          </a:p>
          <a:p>
            <a:pPr marL="685800" lvl="1" indent="-228600">
              <a:lnSpc>
                <a:spcPct val="100000"/>
              </a:lnSpc>
              <a:buClr>
                <a:srgbClr val="4DC0DF">
                  <a:lumMod val="40000"/>
                  <a:lumOff val="60000"/>
                </a:srgbClr>
              </a:buClr>
              <a:buFont typeface="Arial" panose="020B0604020202020204" pitchFamily="34" charset="0"/>
              <a:buChar char="•"/>
              <a:defRPr/>
            </a:pPr>
            <a:r>
              <a:rPr lang="fr-CA" sz="1600" dirty="0">
                <a:solidFill>
                  <a:srgbClr val="2D2E83"/>
                </a:solidFill>
                <a:latin typeface="Candara Light" panose="020E0502030303020204" pitchFamily="34" charset="0"/>
              </a:rPr>
              <a:t>Professions en déficit ou léger déficit de main-d’œuvre </a:t>
            </a:r>
          </a:p>
          <a:p>
            <a:pPr marL="1143000" lvl="2" indent="-228600">
              <a:lnSpc>
                <a:spcPct val="100000"/>
              </a:lnSpc>
              <a:buClr>
                <a:srgbClr val="4DC0DF">
                  <a:lumMod val="40000"/>
                  <a:lumOff val="60000"/>
                </a:srgbClr>
              </a:buClr>
              <a:buFont typeface="Arial" panose="020B0604020202020204" pitchFamily="34" charset="0"/>
              <a:buChar char="•"/>
              <a:defRPr/>
            </a:pPr>
            <a:r>
              <a:rPr lang="fr-CA" sz="1400" dirty="0">
                <a:solidFill>
                  <a:srgbClr val="2D2E83"/>
                </a:solidFill>
                <a:latin typeface="Candara Light" panose="020E0502030303020204" pitchFamily="34" charset="0"/>
              </a:rPr>
              <a:t>Exemples : </a:t>
            </a:r>
          </a:p>
          <a:p>
            <a:endParaRPr lang="fr-CA" dirty="0"/>
          </a:p>
        </p:txBody>
      </p:sp>
      <p:pic>
        <p:nvPicPr>
          <p:cNvPr id="5" name="Image 4">
            <a:extLst>
              <a:ext uri="{FF2B5EF4-FFF2-40B4-BE49-F238E27FC236}">
                <a16:creationId xmlns:a16="http://schemas.microsoft.com/office/drawing/2014/main" id="{E74EAA6C-11D4-4965-91C6-D2B639EFBC64}"/>
              </a:ext>
            </a:extLst>
          </p:cNvPr>
          <p:cNvPicPr>
            <a:picLocks noChangeAspect="1"/>
          </p:cNvPicPr>
          <p:nvPr>
            <p:custDataLst>
              <p:tags r:id="rId2"/>
            </p:custDataLst>
          </p:nvPr>
        </p:nvPicPr>
        <p:blipFill rotWithShape="1">
          <a:blip r:embed="rId6"/>
          <a:srcRect r="17482" b="11111"/>
          <a:stretch/>
        </p:blipFill>
        <p:spPr>
          <a:xfrm>
            <a:off x="821714" y="611656"/>
            <a:ext cx="5187821" cy="383776"/>
          </a:xfrm>
          <a:prstGeom prst="rect">
            <a:avLst/>
          </a:prstGeom>
          <a:solidFill>
            <a:srgbClr val="22B2BE"/>
          </a:solidFill>
        </p:spPr>
      </p:pic>
      <p:sp>
        <p:nvSpPr>
          <p:cNvPr id="6" name="Titre 1">
            <a:extLst>
              <a:ext uri="{FF2B5EF4-FFF2-40B4-BE49-F238E27FC236}">
                <a16:creationId xmlns:a16="http://schemas.microsoft.com/office/drawing/2014/main" id="{7190C0FE-9DD0-4368-88D4-A1F52EA0DB28}"/>
              </a:ext>
            </a:extLst>
          </p:cNvPr>
          <p:cNvSpPr txBox="1">
            <a:spLocks/>
          </p:cNvSpPr>
          <p:nvPr>
            <p:custDataLst>
              <p:tags r:id="rId3"/>
            </p:custDataLst>
          </p:nvPr>
        </p:nvSpPr>
        <p:spPr>
          <a:xfrm>
            <a:off x="759282" y="563569"/>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D2E83"/>
                </a:solidFill>
                <a:latin typeface="Calibri" panose="020F0502020204030204"/>
              </a:rPr>
              <a:t>NOTRE PLAN DE MATCH : </a:t>
            </a:r>
            <a:br>
              <a:rPr lang="fr-CA" sz="2800" dirty="0">
                <a:solidFill>
                  <a:srgbClr val="2D2E83"/>
                </a:solidFill>
                <a:latin typeface="Calibri" panose="020F0502020204030204"/>
              </a:rPr>
            </a:br>
            <a:r>
              <a:rPr lang="fr-CA" sz="2800" dirty="0">
                <a:solidFill>
                  <a:schemeClr val="bg1"/>
                </a:solidFill>
                <a:latin typeface="Calibri" panose="020F0502020204030204"/>
              </a:rPr>
              <a:t>PRIORITÉS GOUVERNEMENTALES</a:t>
            </a:r>
            <a:endParaRPr lang="fr-CA" sz="3200" dirty="0">
              <a:solidFill>
                <a:schemeClr val="bg1"/>
              </a:solidFill>
            </a:endParaRPr>
          </a:p>
        </p:txBody>
      </p:sp>
      <p:sp>
        <p:nvSpPr>
          <p:cNvPr id="9" name="Rectangle 8">
            <a:extLst>
              <a:ext uri="{FF2B5EF4-FFF2-40B4-BE49-F238E27FC236}">
                <a16:creationId xmlns:a16="http://schemas.microsoft.com/office/drawing/2014/main" id="{27ACB80C-B077-4F0F-8696-62D345005540}"/>
              </a:ext>
            </a:extLst>
          </p:cNvPr>
          <p:cNvSpPr/>
          <p:nvPr>
            <p:custDataLst>
              <p:tags r:id="rId4"/>
            </p:custDataLst>
          </p:nvPr>
        </p:nvSpPr>
        <p:spPr>
          <a:xfrm>
            <a:off x="2124075" y="3651447"/>
            <a:ext cx="6058868" cy="1660438"/>
          </a:xfrm>
          <a:prstGeom prst="rect">
            <a:avLst/>
          </a:prstGeom>
        </p:spPr>
        <p:txBody>
          <a:bodyPr wrap="square" numCol="2">
            <a:noAutofit/>
          </a:bodyPr>
          <a:lstStyle/>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Infirmières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Infirmières auxiliaires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Travailleurs sociaux</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Enseignants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Éducatrices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Programmeurs et développeurs en médias interactifs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Ingénieurs informaticiens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Concepteurs et développeurs Web, Ingénieurs civils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Ingénieurs électriciens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Technologue en génie industriel</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Charpentiers menuisiers</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Monteurs de charpente métallique</a:t>
            </a:r>
          </a:p>
          <a:p>
            <a:pPr marL="285750" lvl="2" indent="-285750">
              <a:lnSpc>
                <a:spcPct val="100000"/>
              </a:lnSpc>
              <a:buClr>
                <a:srgbClr val="4DC0DF">
                  <a:lumMod val="40000"/>
                  <a:lumOff val="60000"/>
                </a:srgbClr>
              </a:buClr>
              <a:buFont typeface="Arial" panose="020B0604020202020204" pitchFamily="34" charset="0"/>
              <a:buChar char="•"/>
              <a:defRPr/>
            </a:pPr>
            <a:r>
              <a:rPr lang="fr-CA" sz="1200" dirty="0">
                <a:solidFill>
                  <a:srgbClr val="2D2E83"/>
                </a:solidFill>
                <a:latin typeface="Candara Light" panose="020E0502030303020204" pitchFamily="34" charset="0"/>
              </a:rPr>
              <a:t>Mécanicien d’équipement lourd</a:t>
            </a:r>
          </a:p>
        </p:txBody>
      </p:sp>
    </p:spTree>
    <p:extLst>
      <p:ext uri="{BB962C8B-B14F-4D97-AF65-F5344CB8AC3E}">
        <p14:creationId xmlns:p14="http://schemas.microsoft.com/office/powerpoint/2010/main" val="123878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03466B0-35B4-4052-A62B-DC85D0747424}"/>
              </a:ext>
            </a:extLst>
          </p:cNvPr>
          <p:cNvPicPr>
            <a:picLocks noChangeAspect="1"/>
          </p:cNvPicPr>
          <p:nvPr>
            <p:custDataLst>
              <p:tags r:id="rId1"/>
            </p:custDataLst>
          </p:nvPr>
        </p:nvPicPr>
        <p:blipFill rotWithShape="1">
          <a:blip r:embed="rId6"/>
          <a:srcRect r="17482" b="11111"/>
          <a:stretch/>
        </p:blipFill>
        <p:spPr>
          <a:xfrm>
            <a:off x="821714" y="637783"/>
            <a:ext cx="5883886" cy="383776"/>
          </a:xfrm>
          <a:prstGeom prst="rect">
            <a:avLst/>
          </a:prstGeom>
          <a:solidFill>
            <a:srgbClr val="22B2BE"/>
          </a:solidFill>
        </p:spPr>
      </p:pic>
      <p:sp>
        <p:nvSpPr>
          <p:cNvPr id="3" name="Espace réservé du contenu 2"/>
          <p:cNvSpPr>
            <a:spLocks noGrp="1"/>
          </p:cNvSpPr>
          <p:nvPr>
            <p:ph idx="1"/>
            <p:custDataLst>
              <p:tags r:id="rId2"/>
            </p:custDataLst>
          </p:nvPr>
        </p:nvSpPr>
        <p:spPr>
          <a:xfrm>
            <a:off x="821714" y="1624725"/>
            <a:ext cx="7684926" cy="3852587"/>
          </a:xfrm>
        </p:spPr>
        <p:txBody>
          <a:bodyPr>
            <a:normAutofit fontScale="85000" lnSpcReduction="20000"/>
          </a:bodyPr>
          <a:lstStyle/>
          <a:p>
            <a:pPr marL="266700" indent="-266700">
              <a:lnSpc>
                <a:spcPct val="100000"/>
              </a:lnSpc>
            </a:pPr>
            <a:r>
              <a:rPr lang="fr-CA" sz="2100" b="1" dirty="0">
                <a:solidFill>
                  <a:srgbClr val="3F2D72"/>
                </a:solidFill>
                <a:latin typeface="Candara" panose="020E0502030303020204" pitchFamily="34" charset="0"/>
              </a:rPr>
              <a:t>Objectif d’ici 5 ans : </a:t>
            </a:r>
            <a:r>
              <a:rPr lang="fr-CA" sz="3200" b="1" dirty="0">
                <a:solidFill>
                  <a:srgbClr val="22B2BE"/>
                </a:solidFill>
                <a:latin typeface="Candara" panose="020E0502030303020204" pitchFamily="34" charset="0"/>
              </a:rPr>
              <a:t>170 000 </a:t>
            </a:r>
            <a:r>
              <a:rPr lang="fr-CA" sz="1900" dirty="0">
                <a:solidFill>
                  <a:srgbClr val="3F2D72"/>
                </a:solidFill>
                <a:latin typeface="Candara Light" panose="020E0502030303020204" pitchFamily="34" charset="0"/>
              </a:rPr>
              <a:t>travailleurs</a:t>
            </a:r>
            <a:r>
              <a:rPr lang="fr-CA" sz="2000" dirty="0">
                <a:solidFill>
                  <a:srgbClr val="3F2D72"/>
                </a:solidFill>
                <a:latin typeface="Candara Light" panose="020E0502030303020204" pitchFamily="34" charset="0"/>
              </a:rPr>
              <a:t> </a:t>
            </a:r>
            <a:r>
              <a:rPr lang="fr-CA" sz="1900" dirty="0">
                <a:solidFill>
                  <a:srgbClr val="3F2D72"/>
                </a:solidFill>
                <a:latin typeface="Candara Light" panose="020E0502030303020204" pitchFamily="34" charset="0"/>
              </a:rPr>
              <a:t>dans les domaines ciblés  </a:t>
            </a:r>
          </a:p>
          <a:p>
            <a:pPr marL="266700" indent="-266700">
              <a:lnSpc>
                <a:spcPct val="100000"/>
              </a:lnSpc>
            </a:pPr>
            <a:endParaRPr lang="fr-CA" sz="2100" b="1" dirty="0">
              <a:solidFill>
                <a:srgbClr val="3F2D72"/>
              </a:solidFill>
              <a:latin typeface="Candara" panose="020E0502030303020204" pitchFamily="34" charset="0"/>
            </a:endParaRPr>
          </a:p>
          <a:p>
            <a:pPr marL="266700" indent="-266700">
              <a:lnSpc>
                <a:spcPct val="100000"/>
              </a:lnSpc>
            </a:pPr>
            <a:endParaRPr lang="fr-CA" sz="2100" b="1" dirty="0">
              <a:solidFill>
                <a:srgbClr val="3F2D72"/>
              </a:solidFill>
              <a:latin typeface="Candara" panose="020E0502030303020204" pitchFamily="34" charset="0"/>
            </a:endParaRPr>
          </a:p>
          <a:p>
            <a:pPr marL="266700" indent="-266700">
              <a:lnSpc>
                <a:spcPct val="100000"/>
              </a:lnSpc>
            </a:pPr>
            <a:r>
              <a:rPr lang="fr-CA" sz="2100" b="1" dirty="0">
                <a:solidFill>
                  <a:srgbClr val="3F2D72"/>
                </a:solidFill>
                <a:latin typeface="Candara" panose="020E0502030303020204" pitchFamily="34" charset="0"/>
              </a:rPr>
              <a:t>Investissements totaux : </a:t>
            </a:r>
            <a:r>
              <a:rPr lang="fr-CA" sz="3200" b="1" dirty="0">
                <a:solidFill>
                  <a:srgbClr val="22B2BE"/>
                </a:solidFill>
                <a:latin typeface="Candara" panose="020E0502030303020204" pitchFamily="34" charset="0"/>
              </a:rPr>
              <a:t>3,9 G$ </a:t>
            </a:r>
            <a:r>
              <a:rPr lang="fr-CA" sz="1900" dirty="0">
                <a:solidFill>
                  <a:srgbClr val="3F2D72"/>
                </a:solidFill>
                <a:latin typeface="Candara Light" panose="020E0502030303020204" pitchFamily="34" charset="0"/>
              </a:rPr>
              <a:t>sur 5 ans</a:t>
            </a:r>
          </a:p>
          <a:p>
            <a:pPr marL="266700" indent="-266700">
              <a:lnSpc>
                <a:spcPct val="100000"/>
              </a:lnSpc>
            </a:pPr>
            <a:r>
              <a:rPr lang="fr-CA" sz="2100" b="1" dirty="0">
                <a:solidFill>
                  <a:srgbClr val="3F2D72"/>
                </a:solidFill>
                <a:latin typeface="Candara" panose="020E0502030303020204" pitchFamily="34" charset="0"/>
              </a:rPr>
              <a:t>Crédits additionnels : </a:t>
            </a:r>
            <a:r>
              <a:rPr lang="fr-CA" sz="3200" b="1" dirty="0">
                <a:solidFill>
                  <a:srgbClr val="22B2BE"/>
                </a:solidFill>
                <a:latin typeface="Candara" panose="020E0502030303020204" pitchFamily="34" charset="0"/>
              </a:rPr>
              <a:t>2,9 G$</a:t>
            </a:r>
            <a:r>
              <a:rPr lang="fr-CA" sz="3200" b="1" dirty="0">
                <a:solidFill>
                  <a:srgbClr val="22B2BE"/>
                </a:solidFill>
                <a:latin typeface="Candara Light" panose="020E0502030303020204" pitchFamily="34" charset="0"/>
              </a:rPr>
              <a:t> </a:t>
            </a:r>
            <a:r>
              <a:rPr lang="fr-CA" sz="1900" dirty="0">
                <a:solidFill>
                  <a:srgbClr val="3F2D72"/>
                </a:solidFill>
                <a:latin typeface="Candara Light" panose="020E0502030303020204" pitchFamily="34" charset="0"/>
              </a:rPr>
              <a:t>sur 5 ans</a:t>
            </a:r>
          </a:p>
          <a:p>
            <a:pPr marL="266700" indent="-266700">
              <a:lnSpc>
                <a:spcPct val="100000"/>
              </a:lnSpc>
            </a:pPr>
            <a:r>
              <a:rPr lang="fr-CA" sz="2100" b="1" dirty="0">
                <a:solidFill>
                  <a:srgbClr val="3F2D72"/>
                </a:solidFill>
                <a:latin typeface="Candara" panose="020E0502030303020204" pitchFamily="34" charset="0"/>
              </a:rPr>
              <a:t>Déploiement d’efforts considérables :</a:t>
            </a:r>
          </a:p>
          <a:p>
            <a:pPr lvl="1">
              <a:lnSpc>
                <a:spcPct val="100000"/>
              </a:lnSpc>
            </a:pPr>
            <a:r>
              <a:rPr lang="fr-CA" sz="1900" b="1" dirty="0">
                <a:solidFill>
                  <a:srgbClr val="22B2BE"/>
                </a:solidFill>
                <a:latin typeface="Candara" panose="020E0502030303020204" pitchFamily="34" charset="0"/>
              </a:rPr>
              <a:t>Pour combler les besoins de main-d’œuvre</a:t>
            </a:r>
            <a:r>
              <a:rPr lang="fr-CA" sz="1400" dirty="0">
                <a:solidFill>
                  <a:srgbClr val="3F2D72"/>
                </a:solidFill>
                <a:latin typeface="Candara Light" panose="020E0502030303020204" pitchFamily="34" charset="0"/>
              </a:rPr>
              <a:t>, ceux qui ne sont pas actuellement comblés par les leviers actuels (ex. : formation, requalification, immigration et intégration)</a:t>
            </a:r>
          </a:p>
          <a:p>
            <a:pPr lvl="1">
              <a:lnSpc>
                <a:spcPct val="100000"/>
              </a:lnSpc>
            </a:pPr>
            <a:r>
              <a:rPr lang="fr-CA" sz="1900" b="1" dirty="0">
                <a:solidFill>
                  <a:srgbClr val="22B2BE"/>
                </a:solidFill>
                <a:latin typeface="Candara" panose="020E0502030303020204" pitchFamily="34" charset="0"/>
              </a:rPr>
              <a:t>Pour attirer, former, requalifier et maintenir la main-d’œuvre </a:t>
            </a:r>
            <a:br>
              <a:rPr lang="fr-CA" sz="1900" b="1" dirty="0">
                <a:solidFill>
                  <a:srgbClr val="22B2BE"/>
                </a:solidFill>
                <a:latin typeface="Candara" panose="020E0502030303020204" pitchFamily="34" charset="0"/>
              </a:rPr>
            </a:br>
            <a:r>
              <a:rPr lang="fr-CA" sz="1900" b="1" dirty="0">
                <a:solidFill>
                  <a:srgbClr val="22B2BE"/>
                </a:solidFill>
                <a:latin typeface="Candara" panose="020E0502030303020204" pitchFamily="34" charset="0"/>
              </a:rPr>
              <a:t>en emploi</a:t>
            </a:r>
          </a:p>
          <a:p>
            <a:pPr lvl="1">
              <a:lnSpc>
                <a:spcPct val="100000"/>
              </a:lnSpc>
            </a:pPr>
            <a:r>
              <a:rPr lang="fr-CA" sz="1900" b="1" dirty="0">
                <a:solidFill>
                  <a:srgbClr val="22B2BE"/>
                </a:solidFill>
                <a:latin typeface="Candara" panose="020E0502030303020204" pitchFamily="34" charset="0"/>
              </a:rPr>
              <a:t>Pour réduire les besoins de main-d’œuvre </a:t>
            </a:r>
            <a:r>
              <a:rPr lang="fr-CA" sz="1400" dirty="0">
                <a:solidFill>
                  <a:srgbClr val="3F2D72"/>
                </a:solidFill>
                <a:latin typeface="Candara Light" panose="020E0502030303020204" pitchFamily="34" charset="0"/>
              </a:rPr>
              <a:t>en développant les compétences </a:t>
            </a:r>
            <a:br>
              <a:rPr lang="fr-CA" sz="1400" dirty="0">
                <a:solidFill>
                  <a:srgbClr val="3F2D72"/>
                </a:solidFill>
                <a:latin typeface="Candara Light" panose="020E0502030303020204" pitchFamily="34" charset="0"/>
              </a:rPr>
            </a:br>
            <a:r>
              <a:rPr lang="fr-CA" sz="1400" dirty="0">
                <a:solidFill>
                  <a:srgbClr val="3F2D72"/>
                </a:solidFill>
                <a:latin typeface="Candara Light" panose="020E0502030303020204" pitchFamily="34" charset="0"/>
              </a:rPr>
              <a:t>des travailleurs, en réorganisant le travail, en améliorant les conditions d’exercice des professions visées, etc.</a:t>
            </a:r>
          </a:p>
        </p:txBody>
      </p:sp>
      <p:sp>
        <p:nvSpPr>
          <p:cNvPr id="5" name="Titre 1">
            <a:extLst>
              <a:ext uri="{FF2B5EF4-FFF2-40B4-BE49-F238E27FC236}">
                <a16:creationId xmlns:a16="http://schemas.microsoft.com/office/drawing/2014/main" id="{2B970587-60B9-4BE3-9B8F-3C5C4CE90D18}"/>
              </a:ext>
            </a:extLst>
          </p:cNvPr>
          <p:cNvSpPr txBox="1">
            <a:spLocks/>
          </p:cNvSpPr>
          <p:nvPr>
            <p:custDataLst>
              <p:tags r:id="rId3"/>
            </p:custDataLst>
          </p:nvPr>
        </p:nvSpPr>
        <p:spPr>
          <a:xfrm>
            <a:off x="759282" y="563569"/>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D2E83"/>
                </a:solidFill>
                <a:latin typeface="Calibri" panose="020F0502020204030204"/>
              </a:rPr>
              <a:t>NOTRE PLAN DE MATCH : </a:t>
            </a:r>
            <a:br>
              <a:rPr lang="fr-CA" sz="2800" dirty="0">
                <a:solidFill>
                  <a:srgbClr val="2D2E83"/>
                </a:solidFill>
                <a:latin typeface="Calibri" panose="020F0502020204030204"/>
              </a:rPr>
            </a:br>
            <a:r>
              <a:rPr lang="fr-CA" sz="2400" dirty="0">
                <a:solidFill>
                  <a:schemeClr val="bg1"/>
                </a:solidFill>
                <a:latin typeface="Calibri" panose="020F0502020204030204"/>
              </a:rPr>
              <a:t>DÉPLOIEMENT DE MESURES STRUCTURANTES</a:t>
            </a:r>
            <a:endParaRPr lang="fr-CA" sz="2800" dirty="0">
              <a:solidFill>
                <a:schemeClr val="bg1"/>
              </a:solidFill>
              <a:latin typeface="Calibri" panose="020F0502020204030204"/>
            </a:endParaRPr>
          </a:p>
        </p:txBody>
      </p:sp>
      <p:sp>
        <p:nvSpPr>
          <p:cNvPr id="6" name="ZoneTexte 5">
            <a:extLst>
              <a:ext uri="{FF2B5EF4-FFF2-40B4-BE49-F238E27FC236}">
                <a16:creationId xmlns:a16="http://schemas.microsoft.com/office/drawing/2014/main" id="{98A784A3-39EC-4363-ADE7-5271A3845736}"/>
              </a:ext>
            </a:extLst>
          </p:cNvPr>
          <p:cNvSpPr txBox="1"/>
          <p:nvPr>
            <p:custDataLst>
              <p:tags r:id="rId4"/>
            </p:custDataLst>
          </p:nvPr>
        </p:nvSpPr>
        <p:spPr>
          <a:xfrm>
            <a:off x="1075508" y="1934032"/>
            <a:ext cx="6335486" cy="738664"/>
          </a:xfrm>
          <a:prstGeom prst="rect">
            <a:avLst/>
          </a:prstGeom>
          <a:noFill/>
        </p:spPr>
        <p:txBody>
          <a:bodyPr wrap="square" numCol="2">
            <a:spAutoFit/>
          </a:bodyPr>
          <a:lstStyle/>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Santé : </a:t>
            </a:r>
            <a:r>
              <a:rPr lang="fr-CA" sz="1400" b="1" dirty="0">
                <a:solidFill>
                  <a:srgbClr val="22B2BE"/>
                </a:solidFill>
                <a:latin typeface="Candara" panose="020E0502030303020204" pitchFamily="34" charset="0"/>
              </a:rPr>
              <a:t>27 000</a:t>
            </a:r>
          </a:p>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Éducation : </a:t>
            </a:r>
            <a:r>
              <a:rPr lang="fr-CA" sz="1400" b="1" dirty="0">
                <a:solidFill>
                  <a:srgbClr val="22B2BE"/>
                </a:solidFill>
                <a:latin typeface="Candara" panose="020E0502030303020204" pitchFamily="34" charset="0"/>
              </a:rPr>
              <a:t>8 000</a:t>
            </a:r>
          </a:p>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Services de garde : </a:t>
            </a:r>
            <a:r>
              <a:rPr lang="fr-CA" sz="1400" b="1" dirty="0">
                <a:solidFill>
                  <a:srgbClr val="22B2BE"/>
                </a:solidFill>
                <a:latin typeface="Candara" panose="020E0502030303020204" pitchFamily="34" charset="0"/>
              </a:rPr>
              <a:t>25 000</a:t>
            </a:r>
          </a:p>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TI : </a:t>
            </a:r>
            <a:r>
              <a:rPr lang="fr-CA" sz="1400" b="1" dirty="0">
                <a:solidFill>
                  <a:srgbClr val="22B2BE"/>
                </a:solidFill>
                <a:latin typeface="Candara" panose="020E0502030303020204" pitchFamily="34" charset="0"/>
              </a:rPr>
              <a:t>50 000</a:t>
            </a:r>
          </a:p>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Génie : </a:t>
            </a:r>
            <a:r>
              <a:rPr lang="fr-CA" sz="1400" b="1" dirty="0">
                <a:solidFill>
                  <a:srgbClr val="22B2BE"/>
                </a:solidFill>
                <a:latin typeface="Candara" panose="020E0502030303020204" pitchFamily="34" charset="0"/>
              </a:rPr>
              <a:t>5 000 </a:t>
            </a:r>
          </a:p>
          <a:p>
            <a:pPr marL="800100" lvl="1" indent="-342900" defTabSz="914400">
              <a:buClr>
                <a:schemeClr val="accent3">
                  <a:lumMod val="60000"/>
                  <a:lumOff val="40000"/>
                </a:schemeClr>
              </a:buClr>
              <a:buFont typeface="Arial" panose="020B0604020202020204" pitchFamily="34" charset="0"/>
              <a:buChar char="•"/>
            </a:pPr>
            <a:r>
              <a:rPr lang="fr-CA" sz="1200" dirty="0">
                <a:solidFill>
                  <a:srgbClr val="002060"/>
                </a:solidFill>
                <a:latin typeface="Candara Light" panose="020E0502030303020204" pitchFamily="34" charset="0"/>
              </a:rPr>
              <a:t>Construction : </a:t>
            </a:r>
            <a:r>
              <a:rPr lang="fr-CA" sz="1400" b="1" dirty="0">
                <a:solidFill>
                  <a:srgbClr val="22B2BE"/>
                </a:solidFill>
                <a:latin typeface="Candara" panose="020E0502030303020204" pitchFamily="34" charset="0"/>
              </a:rPr>
              <a:t>55 000</a:t>
            </a:r>
            <a:endParaRPr lang="fr-CA" sz="1600" b="1" dirty="0">
              <a:solidFill>
                <a:srgbClr val="22B2BE"/>
              </a:solidFill>
              <a:latin typeface="Candara" panose="020E0502030303020204" pitchFamily="34" charset="0"/>
            </a:endParaRPr>
          </a:p>
        </p:txBody>
      </p:sp>
    </p:spTree>
    <p:extLst>
      <p:ext uri="{BB962C8B-B14F-4D97-AF65-F5344CB8AC3E}">
        <p14:creationId xmlns:p14="http://schemas.microsoft.com/office/powerpoint/2010/main" val="3226289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3E68606-8604-4D4D-B2B5-E849D46507B6}"/>
              </a:ext>
            </a:extLst>
          </p:cNvPr>
          <p:cNvPicPr>
            <a:picLocks noChangeAspect="1"/>
          </p:cNvPicPr>
          <p:nvPr>
            <p:custDataLst>
              <p:tags r:id="rId1"/>
            </p:custDataLst>
          </p:nvPr>
        </p:nvPicPr>
        <p:blipFill rotWithShape="1">
          <a:blip r:embed="rId6"/>
          <a:srcRect r="17482" b="11111"/>
          <a:stretch/>
        </p:blipFill>
        <p:spPr>
          <a:xfrm>
            <a:off x="813005" y="637783"/>
            <a:ext cx="3067879" cy="383776"/>
          </a:xfrm>
          <a:prstGeom prst="rect">
            <a:avLst/>
          </a:prstGeom>
          <a:solidFill>
            <a:srgbClr val="22B2BE"/>
          </a:solidFill>
        </p:spPr>
      </p:pic>
      <p:sp>
        <p:nvSpPr>
          <p:cNvPr id="5" name="Titre 1">
            <a:extLst>
              <a:ext uri="{FF2B5EF4-FFF2-40B4-BE49-F238E27FC236}">
                <a16:creationId xmlns:a16="http://schemas.microsoft.com/office/drawing/2014/main" id="{2B970587-60B9-4BE3-9B8F-3C5C4CE90D18}"/>
              </a:ext>
            </a:extLst>
          </p:cNvPr>
          <p:cNvSpPr txBox="1">
            <a:spLocks/>
          </p:cNvSpPr>
          <p:nvPr>
            <p:custDataLst>
              <p:tags r:id="rId2"/>
            </p:custDataLst>
          </p:nvPr>
        </p:nvSpPr>
        <p:spPr>
          <a:xfrm>
            <a:off x="759282" y="563569"/>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D2E83"/>
                </a:solidFill>
                <a:latin typeface="Calibri" panose="020F0502020204030204"/>
              </a:rPr>
              <a:t>NOTRE PLAN DE MATCH : </a:t>
            </a:r>
            <a:br>
              <a:rPr lang="fr-CA" sz="2800" dirty="0">
                <a:solidFill>
                  <a:srgbClr val="2D2E83"/>
                </a:solidFill>
                <a:latin typeface="Calibri" panose="020F0502020204030204"/>
              </a:rPr>
            </a:br>
            <a:r>
              <a:rPr lang="fr-CA" sz="2400" dirty="0">
                <a:solidFill>
                  <a:schemeClr val="bg1"/>
                </a:solidFill>
                <a:latin typeface="Calibri" panose="020F0502020204030204"/>
              </a:rPr>
              <a:t>3 AXES DE MESURES</a:t>
            </a:r>
            <a:endParaRPr lang="fr-CA" sz="2800" dirty="0">
              <a:solidFill>
                <a:schemeClr val="bg1"/>
              </a:solidFill>
              <a:latin typeface="Calibri" panose="020F0502020204030204"/>
            </a:endParaRPr>
          </a:p>
        </p:txBody>
      </p:sp>
      <p:graphicFrame>
        <p:nvGraphicFramePr>
          <p:cNvPr id="13" name="Tableau 12">
            <a:extLst>
              <a:ext uri="{FF2B5EF4-FFF2-40B4-BE49-F238E27FC236}">
                <a16:creationId xmlns:a16="http://schemas.microsoft.com/office/drawing/2014/main" id="{E3DC4244-0891-4CE4-AC96-1C4C82E94682}"/>
              </a:ext>
            </a:extLst>
          </p:cNvPr>
          <p:cNvGraphicFramePr>
            <a:graphicFrameLocks noGrp="1"/>
          </p:cNvGraphicFramePr>
          <p:nvPr>
            <p:custDataLst>
              <p:tags r:id="rId3"/>
            </p:custDataLst>
            <p:extLst>
              <p:ext uri="{D42A27DB-BD31-4B8C-83A1-F6EECF244321}">
                <p14:modId xmlns:p14="http://schemas.microsoft.com/office/powerpoint/2010/main" val="1854870762"/>
              </p:ext>
            </p:extLst>
          </p:nvPr>
        </p:nvGraphicFramePr>
        <p:xfrm>
          <a:off x="813005" y="1617899"/>
          <a:ext cx="7724939" cy="3624144"/>
        </p:xfrm>
        <a:graphic>
          <a:graphicData uri="http://schemas.openxmlformats.org/drawingml/2006/table">
            <a:tbl>
              <a:tblPr firstRow="1" bandRow="1">
                <a:effectLst>
                  <a:outerShdw blurRad="50800" dist="38100" dir="2700000" algn="tl" rotWithShape="0">
                    <a:prstClr val="black">
                      <a:alpha val="40000"/>
                    </a:prstClr>
                  </a:outerShdw>
                </a:effectLst>
              </a:tblPr>
              <a:tblGrid>
                <a:gridCol w="2534269">
                  <a:extLst>
                    <a:ext uri="{9D8B030D-6E8A-4147-A177-3AD203B41FA5}">
                      <a16:colId xmlns:a16="http://schemas.microsoft.com/office/drawing/2014/main" val="4278178821"/>
                    </a:ext>
                  </a:extLst>
                </a:gridCol>
                <a:gridCol w="2534269">
                  <a:extLst>
                    <a:ext uri="{9D8B030D-6E8A-4147-A177-3AD203B41FA5}">
                      <a16:colId xmlns:a16="http://schemas.microsoft.com/office/drawing/2014/main" val="3950442956"/>
                    </a:ext>
                  </a:extLst>
                </a:gridCol>
                <a:gridCol w="2656401">
                  <a:extLst>
                    <a:ext uri="{9D8B030D-6E8A-4147-A177-3AD203B41FA5}">
                      <a16:colId xmlns:a16="http://schemas.microsoft.com/office/drawing/2014/main" val="3285100936"/>
                    </a:ext>
                  </a:extLst>
                </a:gridCol>
              </a:tblGrid>
              <a:tr h="50964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2400" dirty="0">
                          <a:latin typeface="Candara" panose="020E0502030303020204" pitchFamily="34" charset="0"/>
                        </a:rPr>
                        <a:t>AXE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2400" dirty="0">
                          <a:latin typeface="Candara" panose="020E0502030303020204" pitchFamily="34" charset="0"/>
                        </a:rPr>
                        <a:t>AXE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CA" sz="2400" dirty="0">
                          <a:latin typeface="Candara" panose="020E0502030303020204" pitchFamily="34" charset="0"/>
                        </a:rPr>
                        <a:t>AXE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3869480304"/>
                  </a:ext>
                </a:extLst>
              </a:tr>
              <a:tr h="109708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6600" b="1" dirty="0">
                          <a:solidFill>
                            <a:schemeClr val="bg1"/>
                          </a:solidFill>
                          <a:latin typeface="Candara" panose="020E050203030302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6600" b="1" dirty="0">
                          <a:solidFill>
                            <a:schemeClr val="bg1"/>
                          </a:solidFill>
                          <a:latin typeface="Candara" panose="020E0502030303020204" pitchFamily="34" charset="0"/>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CA" sz="6600" b="1" dirty="0">
                          <a:solidFill>
                            <a:schemeClr val="bg1"/>
                          </a:solidFill>
                          <a:latin typeface="Candara" panose="020E0502030303020204" pitchFamily="34" charset="0"/>
                        </a:rPr>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2795451736"/>
                  </a:ext>
                </a:extLst>
              </a:tr>
              <a:tr h="201722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2563" indent="0" algn="l" defTabSz="914400" rtl="0" eaLnBrk="1" latinLnBrk="0" hangingPunct="1">
                        <a:buFont typeface="Wingdings" panose="05000000000000000000" pitchFamily="2" charset="2"/>
                        <a:buNone/>
                      </a:pPr>
                      <a:r>
                        <a:rPr lang="fr-CA" sz="2000" b="1" kern="1200" baseline="0" dirty="0">
                          <a:solidFill>
                            <a:schemeClr val="bg1"/>
                          </a:solidFill>
                          <a:latin typeface="Candara" panose="020E0502030303020204" pitchFamily="34" charset="0"/>
                          <a:ea typeface="+mn-ea"/>
                          <a:cs typeface="+mn-cs"/>
                        </a:rPr>
                        <a:t>Des mesures globales concernant simultanément plusieurs secteurs</a:t>
                      </a:r>
                    </a:p>
                    <a:p>
                      <a:pPr marL="182563" indent="0" algn="l" defTabSz="914400" rtl="0" eaLnBrk="1" latinLnBrk="0" hangingPunct="1">
                        <a:buFont typeface="Wingdings" panose="05000000000000000000" pitchFamily="2" charset="2"/>
                        <a:buNone/>
                      </a:pPr>
                      <a:endParaRPr lang="fr-CA" sz="1400" b="1" kern="1200" baseline="0" dirty="0">
                        <a:solidFill>
                          <a:schemeClr val="bg1"/>
                        </a:solidFill>
                        <a:latin typeface="Candara" panose="020E0502030303020204" pitchFamily="34" charset="0"/>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5DA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0975"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2000" b="1" kern="1200" baseline="0" dirty="0">
                          <a:solidFill>
                            <a:schemeClr val="bg1"/>
                          </a:solidFill>
                          <a:latin typeface="Candara" panose="020E0502030303020204" pitchFamily="34" charset="0"/>
                          <a:ea typeface="+mn-ea"/>
                          <a:cs typeface="+mn-cs"/>
                        </a:rPr>
                        <a:t>Des mesures spécifiques </a:t>
                      </a:r>
                      <a:br>
                        <a:rPr lang="fr-CA" sz="2000" b="1" kern="1200" baseline="0" dirty="0">
                          <a:solidFill>
                            <a:schemeClr val="bg1"/>
                          </a:solidFill>
                          <a:latin typeface="Candara" panose="020E0502030303020204" pitchFamily="34" charset="0"/>
                          <a:ea typeface="+mn-ea"/>
                          <a:cs typeface="+mn-cs"/>
                        </a:rPr>
                      </a:br>
                      <a:r>
                        <a:rPr lang="fr-CA" sz="2000" b="1" kern="1200" baseline="0" dirty="0">
                          <a:solidFill>
                            <a:schemeClr val="bg1"/>
                          </a:solidFill>
                          <a:latin typeface="Candara" panose="020E0502030303020204" pitchFamily="34" charset="0"/>
                          <a:ea typeface="+mn-ea"/>
                          <a:cs typeface="+mn-cs"/>
                        </a:rPr>
                        <a:t>à certains services publics essentiels</a:t>
                      </a:r>
                    </a:p>
                    <a:p>
                      <a:pPr marL="263525" indent="0">
                        <a:buFont typeface="Arial" panose="020B0604020202020204" pitchFamily="34" charset="0"/>
                        <a:buNone/>
                      </a:pPr>
                      <a:endParaRPr lang="fr-CA" sz="1400" b="1" kern="1200" baseline="0" dirty="0">
                        <a:solidFill>
                          <a:schemeClr val="bg1"/>
                        </a:solidFill>
                        <a:latin typeface="Candara" panose="020E0502030303020204" pitchFamily="34" charset="0"/>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2B2B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80975"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2000" b="1" kern="1200" baseline="0" dirty="0">
                          <a:solidFill>
                            <a:schemeClr val="bg1"/>
                          </a:solidFill>
                          <a:latin typeface="Candara" panose="020E0502030303020204" pitchFamily="34" charset="0"/>
                          <a:ea typeface="+mn-ea"/>
                          <a:cs typeface="+mn-cs"/>
                        </a:rPr>
                        <a:t>Des mesures spécifiques </a:t>
                      </a:r>
                      <a:br>
                        <a:rPr lang="fr-CA" sz="2000" b="1" kern="1200" baseline="0" dirty="0">
                          <a:solidFill>
                            <a:schemeClr val="bg1"/>
                          </a:solidFill>
                          <a:latin typeface="Candara" panose="020E0502030303020204" pitchFamily="34" charset="0"/>
                          <a:ea typeface="+mn-ea"/>
                          <a:cs typeface="+mn-cs"/>
                        </a:rPr>
                      </a:br>
                      <a:r>
                        <a:rPr lang="fr-CA" sz="2000" b="1" kern="1200" baseline="0" dirty="0">
                          <a:solidFill>
                            <a:schemeClr val="bg1"/>
                          </a:solidFill>
                          <a:latin typeface="Candara" panose="020E0502030303020204" pitchFamily="34" charset="0"/>
                          <a:ea typeface="+mn-ea"/>
                          <a:cs typeface="+mn-cs"/>
                        </a:rPr>
                        <a:t>à certains domaines stratégiques pour l’économie</a:t>
                      </a:r>
                    </a:p>
                    <a:p>
                      <a:pPr marL="182563" indent="0" algn="l" defTabSz="914400" rtl="0" eaLnBrk="1" latinLnBrk="0" hangingPunct="1">
                        <a:buFont typeface="Wingdings" panose="05000000000000000000" pitchFamily="2" charset="2"/>
                        <a:buNone/>
                      </a:pPr>
                      <a:endParaRPr lang="fr-CA" sz="1400" b="1" kern="1200" dirty="0">
                        <a:solidFill>
                          <a:schemeClr val="bg1"/>
                        </a:solidFill>
                        <a:latin typeface="Candara" panose="020E0502030303020204" pitchFamily="34" charset="0"/>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77D3B6"/>
                    </a:solidFill>
                  </a:tcPr>
                </a:tc>
                <a:extLst>
                  <a:ext uri="{0D108BD9-81ED-4DB2-BD59-A6C34878D82A}">
                    <a16:rowId xmlns:a16="http://schemas.microsoft.com/office/drawing/2014/main" val="1992302371"/>
                  </a:ext>
                </a:extLst>
              </a:tr>
            </a:tbl>
          </a:graphicData>
        </a:graphic>
      </p:graphicFrame>
      <p:sp>
        <p:nvSpPr>
          <p:cNvPr id="14" name="ZoneTexte 13">
            <a:extLst>
              <a:ext uri="{FF2B5EF4-FFF2-40B4-BE49-F238E27FC236}">
                <a16:creationId xmlns:a16="http://schemas.microsoft.com/office/drawing/2014/main" id="{0FDB845B-FB19-47BF-88A8-89D421807D20}"/>
              </a:ext>
            </a:extLst>
          </p:cNvPr>
          <p:cNvSpPr txBox="1"/>
          <p:nvPr>
            <p:custDataLst>
              <p:tags r:id="rId4"/>
            </p:custDataLst>
          </p:nvPr>
        </p:nvSpPr>
        <p:spPr>
          <a:xfrm>
            <a:off x="0" y="0"/>
            <a:ext cx="3810000" cy="1270000"/>
          </a:xfrm>
          <a:prstGeom prst="rect">
            <a:avLst/>
          </a:prstGeom>
          <a:noFill/>
        </p:spPr>
        <p:txBody>
          <a:bodyPr vert="horz" rtlCol="0">
            <a:spAutoFit/>
          </a:bodyPr>
          <a:lstStyle/>
          <a:p>
            <a:endParaRPr lang="fr-CA"/>
          </a:p>
        </p:txBody>
      </p:sp>
    </p:spTree>
    <p:extLst>
      <p:ext uri="{BB962C8B-B14F-4D97-AF65-F5344CB8AC3E}">
        <p14:creationId xmlns:p14="http://schemas.microsoft.com/office/powerpoint/2010/main" val="1403269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B74779AD-ABFE-4E3D-873A-BC210C325515}"/>
              </a:ext>
            </a:extLst>
          </p:cNvPr>
          <p:cNvPicPr>
            <a:picLocks noChangeAspect="1"/>
          </p:cNvPicPr>
          <p:nvPr>
            <p:custDataLst>
              <p:tags r:id="rId1"/>
            </p:custDataLst>
          </p:nvPr>
        </p:nvPicPr>
        <p:blipFill rotWithShape="1">
          <a:blip r:embed="rId6"/>
          <a:srcRect r="17482" b="11111"/>
          <a:stretch/>
        </p:blipFill>
        <p:spPr>
          <a:xfrm>
            <a:off x="798532" y="997437"/>
            <a:ext cx="7886700" cy="324043"/>
          </a:xfrm>
          <a:prstGeom prst="rect">
            <a:avLst/>
          </a:prstGeom>
        </p:spPr>
      </p:pic>
      <p:sp>
        <p:nvSpPr>
          <p:cNvPr id="4" name="Espace réservé du contenu 3"/>
          <p:cNvSpPr>
            <a:spLocks noGrp="1"/>
          </p:cNvSpPr>
          <p:nvPr>
            <p:ph sz="half" idx="2"/>
            <p:custDataLst>
              <p:tags r:id="rId2"/>
            </p:custDataLst>
          </p:nvPr>
        </p:nvSpPr>
        <p:spPr>
          <a:xfrm>
            <a:off x="756000" y="1814376"/>
            <a:ext cx="7896621" cy="3748459"/>
          </a:xfrm>
        </p:spPr>
        <p:txBody>
          <a:bodyPr>
            <a:noAutofit/>
          </a:bodyPr>
          <a:lstStyle/>
          <a:p>
            <a:pPr lvl="0">
              <a:buClr>
                <a:srgbClr val="8AD4E1"/>
              </a:buClr>
              <a:defRPr/>
            </a:pPr>
            <a:r>
              <a:rPr lang="fr-CA" sz="1800" b="1" dirty="0">
                <a:solidFill>
                  <a:srgbClr val="3F2D72"/>
                </a:solidFill>
                <a:latin typeface="Candara" panose="020E0502030303020204" pitchFamily="34" charset="0"/>
              </a:rPr>
              <a:t>Nouveau programme de bourses incitatives</a:t>
            </a:r>
          </a:p>
          <a:p>
            <a:pPr marL="666750" indent="-228600">
              <a:buClr>
                <a:srgbClr val="8AD4E1"/>
              </a:buClr>
              <a:defRPr/>
            </a:pPr>
            <a:r>
              <a:rPr lang="fr-CA" sz="1400" b="1" dirty="0">
                <a:solidFill>
                  <a:srgbClr val="22B2BE"/>
                </a:solidFill>
                <a:latin typeface="Candara" panose="020E0502030303020204" pitchFamily="34" charset="0"/>
              </a:rPr>
              <a:t>Objectif : valorisation, attraction, rétention, diplomation et insertion</a:t>
            </a:r>
          </a:p>
          <a:p>
            <a:pPr marL="666750" indent="-228600">
              <a:buClr>
                <a:srgbClr val="8AD4E1"/>
              </a:buClr>
              <a:defRPr/>
            </a:pPr>
            <a:r>
              <a:rPr lang="fr-CA" sz="1400" b="1" dirty="0">
                <a:solidFill>
                  <a:srgbClr val="2D2E83"/>
                </a:solidFill>
                <a:latin typeface="Candara Light" panose="020E0502030303020204" pitchFamily="34" charset="0"/>
              </a:rPr>
              <a:t>Bourses incitatives remises à la réussite de chaque session</a:t>
            </a:r>
          </a:p>
          <a:p>
            <a:pPr marL="1123950" lvl="1" indent="-228600">
              <a:buClr>
                <a:srgbClr val="8AD4E1"/>
              </a:buClr>
              <a:defRPr/>
            </a:pPr>
            <a:r>
              <a:rPr lang="fr-CA" sz="1200" dirty="0">
                <a:solidFill>
                  <a:srgbClr val="2D2E83"/>
                </a:solidFill>
                <a:latin typeface="Candara Light" panose="020E0502030303020204" pitchFamily="34" charset="0"/>
              </a:rPr>
              <a:t>Bourses au collégial : </a:t>
            </a:r>
            <a:r>
              <a:rPr lang="fr-CA" sz="1200" b="1" dirty="0">
                <a:solidFill>
                  <a:srgbClr val="22B2BE"/>
                </a:solidFill>
                <a:latin typeface="Candara" panose="020E0502030303020204" pitchFamily="34" charset="0"/>
              </a:rPr>
              <a:t>1 500 $ par session réussie (3 000 $/an) — total de 9 000 $ </a:t>
            </a:r>
            <a:r>
              <a:rPr lang="fr-CA" sz="1200" dirty="0">
                <a:solidFill>
                  <a:srgbClr val="2D2E83"/>
                </a:solidFill>
                <a:latin typeface="Candara Light" panose="020E0502030303020204" pitchFamily="34" charset="0"/>
              </a:rPr>
              <a:t>pour un programme </a:t>
            </a:r>
            <a:br>
              <a:rPr lang="fr-CA" sz="1200" dirty="0">
                <a:solidFill>
                  <a:srgbClr val="2D2E83"/>
                </a:solidFill>
                <a:latin typeface="Candara Light" panose="020E0502030303020204" pitchFamily="34" charset="0"/>
              </a:rPr>
            </a:br>
            <a:r>
              <a:rPr lang="fr-CA" sz="1200" dirty="0">
                <a:solidFill>
                  <a:srgbClr val="2D2E83"/>
                </a:solidFill>
                <a:latin typeface="Candara Light" panose="020E0502030303020204" pitchFamily="34" charset="0"/>
              </a:rPr>
              <a:t>de 3 ans </a:t>
            </a:r>
          </a:p>
          <a:p>
            <a:pPr marL="1123950" lvl="1" indent="-228600">
              <a:buClr>
                <a:srgbClr val="8AD4E1"/>
              </a:buClr>
              <a:defRPr/>
            </a:pPr>
            <a:r>
              <a:rPr lang="fr-CA" sz="1200" dirty="0">
                <a:solidFill>
                  <a:srgbClr val="2D2E83"/>
                </a:solidFill>
                <a:latin typeface="Candara Light" panose="020E0502030303020204" pitchFamily="34" charset="0"/>
              </a:rPr>
              <a:t>Bourses à l’universitaire : </a:t>
            </a:r>
            <a:r>
              <a:rPr lang="fr-CA" sz="1200" b="1" dirty="0">
                <a:solidFill>
                  <a:srgbClr val="22B2BE"/>
                </a:solidFill>
                <a:latin typeface="Candara" panose="020E0502030303020204" pitchFamily="34" charset="0"/>
              </a:rPr>
              <a:t>2 500 $ par session réussie (5 000 $/an) — total de 15 000 $ </a:t>
            </a:r>
            <a:r>
              <a:rPr lang="fr-CA" sz="1200" dirty="0">
                <a:solidFill>
                  <a:srgbClr val="2D2E83"/>
                </a:solidFill>
                <a:latin typeface="Candara Light" panose="020E0502030303020204" pitchFamily="34" charset="0"/>
              </a:rPr>
              <a:t>pour un programme de 3 ans et 20 000 $ pour un programme de 4 ans</a:t>
            </a:r>
          </a:p>
          <a:p>
            <a:pPr marL="666750" indent="-228600">
              <a:buClr>
                <a:srgbClr val="8AD4E1"/>
              </a:buClr>
              <a:defRPr/>
            </a:pPr>
            <a:r>
              <a:rPr lang="fr-CA" sz="1400" b="1" dirty="0">
                <a:solidFill>
                  <a:srgbClr val="2D2E83"/>
                </a:solidFill>
                <a:latin typeface="Candara Light" panose="020E0502030303020204" pitchFamily="34" charset="0"/>
              </a:rPr>
              <a:t>Admissibilité : </a:t>
            </a:r>
            <a:r>
              <a:rPr lang="fr-CA" sz="1400" dirty="0">
                <a:solidFill>
                  <a:srgbClr val="2D2E83"/>
                </a:solidFill>
                <a:latin typeface="Candara Light" panose="020E0502030303020204" pitchFamily="34" charset="0"/>
              </a:rPr>
              <a:t>étudiantes et étudiants à temps plein pour soutenir la diplomation </a:t>
            </a:r>
            <a:br>
              <a:rPr lang="fr-CA" sz="1400" dirty="0">
                <a:solidFill>
                  <a:srgbClr val="2D2E83"/>
                </a:solidFill>
                <a:latin typeface="Candara Light" panose="020E0502030303020204" pitchFamily="34" charset="0"/>
              </a:rPr>
            </a:br>
            <a:r>
              <a:rPr lang="fr-CA" sz="1400" dirty="0">
                <a:solidFill>
                  <a:srgbClr val="2D2E83"/>
                </a:solidFill>
                <a:latin typeface="Candara Light" panose="020E0502030303020204" pitchFamily="34" charset="0"/>
              </a:rPr>
              <a:t>dans les temps prescrits accélérant ainsi la réponse aux besoins de main-d’œuvre </a:t>
            </a:r>
            <a:br>
              <a:rPr lang="fr-CA" sz="1400" dirty="0">
                <a:solidFill>
                  <a:srgbClr val="2D2E83"/>
                </a:solidFill>
                <a:latin typeface="Candara Light" panose="020E0502030303020204" pitchFamily="34" charset="0"/>
              </a:rPr>
            </a:br>
            <a:r>
              <a:rPr lang="fr-CA" sz="1400" dirty="0">
                <a:solidFill>
                  <a:srgbClr val="2D2E83"/>
                </a:solidFill>
                <a:latin typeface="Candara Light" panose="020E0502030303020204" pitchFamily="34" charset="0"/>
              </a:rPr>
              <a:t>sur tout le territoire québécois</a:t>
            </a:r>
          </a:p>
          <a:p>
            <a:pPr marL="438150" indent="0">
              <a:buClr>
                <a:srgbClr val="8AD4E1"/>
              </a:buClr>
              <a:buNone/>
              <a:defRPr/>
            </a:pPr>
            <a:endParaRPr lang="fr-CA" sz="1400" dirty="0">
              <a:solidFill>
                <a:srgbClr val="2D2E83"/>
              </a:solidFill>
              <a:latin typeface="Candara Light" panose="020E0502030303020204" pitchFamily="34" charset="0"/>
            </a:endParaRPr>
          </a:p>
        </p:txBody>
      </p:sp>
      <p:sp>
        <p:nvSpPr>
          <p:cNvPr id="5" name="Titre 1">
            <a:extLst>
              <a:ext uri="{FF2B5EF4-FFF2-40B4-BE49-F238E27FC236}">
                <a16:creationId xmlns:a16="http://schemas.microsoft.com/office/drawing/2014/main" id="{04F79593-2A75-4A5E-AFE9-3DB6E23A725F}"/>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chemeClr val="accent1"/>
                </a:solidFill>
                <a:latin typeface="Calibri" panose="020F0502020204030204"/>
              </a:rPr>
              <a:t>AXE 1 </a:t>
            </a:r>
            <a:br>
              <a:rPr lang="fr-CA" sz="2400" dirty="0">
                <a:solidFill>
                  <a:srgbClr val="2D2E83"/>
                </a:solidFill>
                <a:latin typeface="Calibri" panose="020F0502020204030204"/>
              </a:rPr>
            </a:br>
            <a:r>
              <a:rPr lang="fr-CA" sz="1800" dirty="0">
                <a:solidFill>
                  <a:srgbClr val="2D2E83"/>
                </a:solidFill>
                <a:latin typeface="Calibri" panose="020F0502020204030204"/>
              </a:rPr>
              <a:t>MESURES GLOBALES CONCERNANT PLUSIEURS SECTEURS</a:t>
            </a:r>
            <a:endParaRPr lang="fr-CA" sz="2000" dirty="0">
              <a:solidFill>
                <a:schemeClr val="bg1"/>
              </a:solidFill>
            </a:endParaRPr>
          </a:p>
        </p:txBody>
      </p:sp>
      <p:sp>
        <p:nvSpPr>
          <p:cNvPr id="10" name="ZoneTexte 9">
            <a:extLst>
              <a:ext uri="{FF2B5EF4-FFF2-40B4-BE49-F238E27FC236}">
                <a16:creationId xmlns:a16="http://schemas.microsoft.com/office/drawing/2014/main" id="{1FFA9B38-7BE5-4E85-B8E3-E693B25C8C6B}"/>
              </a:ext>
            </a:extLst>
          </p:cNvPr>
          <p:cNvSpPr txBox="1"/>
          <p:nvPr>
            <p:custDataLst>
              <p:tags r:id="rId4"/>
            </p:custDataLst>
          </p:nvPr>
        </p:nvSpPr>
        <p:spPr>
          <a:xfrm>
            <a:off x="756000" y="975379"/>
            <a:ext cx="7239682" cy="369332"/>
          </a:xfrm>
          <a:prstGeom prst="rect">
            <a:avLst/>
          </a:prstGeom>
          <a:noFill/>
        </p:spPr>
        <p:txBody>
          <a:bodyPr wrap="square" rtlCol="0">
            <a:spAutoFit/>
          </a:bodyPr>
          <a:lstStyle/>
          <a:p>
            <a:r>
              <a:rPr lang="fr-CA" b="1" dirty="0">
                <a:solidFill>
                  <a:schemeClr val="bg1"/>
                </a:solidFill>
              </a:rPr>
              <a:t>SOUTENIR LA RÉUSSITE EN FORMATION COLLÉGIALE ET UNIVERSITAIRE</a:t>
            </a:r>
          </a:p>
        </p:txBody>
      </p:sp>
    </p:spTree>
    <p:extLst>
      <p:ext uri="{BB962C8B-B14F-4D97-AF65-F5344CB8AC3E}">
        <p14:creationId xmlns:p14="http://schemas.microsoft.com/office/powerpoint/2010/main" val="836177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custDataLst>
              <p:tags r:id="rId1"/>
            </p:custDataLst>
          </p:nvPr>
        </p:nvSpPr>
        <p:spPr>
          <a:xfrm>
            <a:off x="756000" y="1814376"/>
            <a:ext cx="7896621" cy="3748459"/>
          </a:xfrm>
        </p:spPr>
        <p:txBody>
          <a:bodyPr>
            <a:noAutofit/>
          </a:bodyPr>
          <a:lstStyle/>
          <a:p>
            <a:pPr>
              <a:buClr>
                <a:srgbClr val="8AD4E1"/>
              </a:buClr>
              <a:defRPr/>
            </a:pPr>
            <a:r>
              <a:rPr lang="fr-CA" sz="1800" b="1" dirty="0">
                <a:solidFill>
                  <a:srgbClr val="3F2D72"/>
                </a:solidFill>
                <a:latin typeface="Candara" panose="020E0502030303020204" pitchFamily="34" charset="0"/>
              </a:rPr>
              <a:t>Un programme de bourses incitatives coordonné avec le Plan d’action pour la réussite en enseignement supérieur</a:t>
            </a:r>
          </a:p>
          <a:p>
            <a:pPr marL="723900" indent="-285750">
              <a:buClr>
                <a:srgbClr val="8AD4E1"/>
              </a:buClr>
              <a:defRPr/>
            </a:pPr>
            <a:r>
              <a:rPr lang="fr-CA" sz="1400" b="1" dirty="0">
                <a:solidFill>
                  <a:srgbClr val="22B2BE"/>
                </a:solidFill>
                <a:latin typeface="Candara" panose="020E0502030303020204" pitchFamily="34" charset="0"/>
              </a:rPr>
              <a:t>Contribuer au développement du plein potentiel de tous ainsi qu’au développement d’une société prospère qui pourra compter sur une population hautement qualifiée</a:t>
            </a:r>
          </a:p>
          <a:p>
            <a:pPr marL="723900" indent="-285750">
              <a:buClr>
                <a:srgbClr val="8AD4E1"/>
              </a:buClr>
              <a:defRPr/>
            </a:pPr>
            <a:r>
              <a:rPr lang="fr-CA" sz="1400" b="1" dirty="0">
                <a:solidFill>
                  <a:srgbClr val="2D2E83"/>
                </a:solidFill>
                <a:latin typeface="Candara Light" panose="020E0502030303020204" pitchFamily="34" charset="0"/>
              </a:rPr>
              <a:t>4 axes d’interventions </a:t>
            </a:r>
            <a:r>
              <a:rPr lang="fr-CA" sz="1400" b="1" dirty="0" err="1">
                <a:solidFill>
                  <a:srgbClr val="2D2E83"/>
                </a:solidFill>
                <a:latin typeface="Candara Light" panose="020E0502030303020204" pitchFamily="34" charset="0"/>
              </a:rPr>
              <a:t>interreliés</a:t>
            </a:r>
            <a:r>
              <a:rPr lang="fr-CA" sz="1400" b="1" dirty="0">
                <a:solidFill>
                  <a:srgbClr val="2D2E83"/>
                </a:solidFill>
                <a:latin typeface="Candara Light" panose="020E0502030303020204" pitchFamily="34" charset="0"/>
              </a:rPr>
              <a:t> et ancrés dans une vision globale de la réussite : </a:t>
            </a:r>
          </a:p>
          <a:p>
            <a:pPr marL="1238250" lvl="1">
              <a:buClr>
                <a:srgbClr val="8AD4E1"/>
              </a:buClr>
              <a:defRPr/>
            </a:pPr>
            <a:r>
              <a:rPr lang="fr-CA" sz="1400" dirty="0">
                <a:solidFill>
                  <a:srgbClr val="2D2E83"/>
                </a:solidFill>
                <a:latin typeface="Candara Light" panose="020E0502030303020204" pitchFamily="34" charset="0"/>
              </a:rPr>
              <a:t>Accessibilité à l’enseignement supérieur</a:t>
            </a:r>
          </a:p>
          <a:p>
            <a:pPr marL="1238250" lvl="1">
              <a:buClr>
                <a:srgbClr val="8AD4E1"/>
              </a:buClr>
              <a:defRPr/>
            </a:pPr>
            <a:r>
              <a:rPr lang="fr-CA" sz="1400" dirty="0">
                <a:solidFill>
                  <a:srgbClr val="2D2E83"/>
                </a:solidFill>
                <a:latin typeface="Candara Light" panose="020E0502030303020204" pitchFamily="34" charset="0"/>
              </a:rPr>
              <a:t>Transitions </a:t>
            </a:r>
            <a:r>
              <a:rPr lang="fr-CA" sz="1400" dirty="0" err="1">
                <a:solidFill>
                  <a:srgbClr val="2D2E83"/>
                </a:solidFill>
                <a:latin typeface="Candara Light" panose="020E0502030303020204" pitchFamily="34" charset="0"/>
              </a:rPr>
              <a:t>interordres</a:t>
            </a:r>
            <a:r>
              <a:rPr lang="fr-CA" sz="1400" dirty="0">
                <a:solidFill>
                  <a:srgbClr val="2D2E83"/>
                </a:solidFill>
                <a:latin typeface="Candara Light" panose="020E0502030303020204" pitchFamily="34" charset="0"/>
              </a:rPr>
              <a:t> et </a:t>
            </a:r>
            <a:r>
              <a:rPr lang="fr-CA" sz="1400" dirty="0" err="1">
                <a:solidFill>
                  <a:srgbClr val="2D2E83"/>
                </a:solidFill>
                <a:latin typeface="Candara Light" panose="020E0502030303020204" pitchFamily="34" charset="0"/>
              </a:rPr>
              <a:t>intercycles</a:t>
            </a:r>
            <a:endParaRPr lang="fr-CA" sz="1400" dirty="0">
              <a:solidFill>
                <a:srgbClr val="2D2E83"/>
              </a:solidFill>
              <a:latin typeface="Candara Light" panose="020E0502030303020204" pitchFamily="34" charset="0"/>
            </a:endParaRPr>
          </a:p>
          <a:p>
            <a:pPr marL="1238250" lvl="1">
              <a:buClr>
                <a:srgbClr val="8AD4E1"/>
              </a:buClr>
              <a:defRPr/>
            </a:pPr>
            <a:r>
              <a:rPr lang="fr-CA" sz="1400" dirty="0">
                <a:solidFill>
                  <a:srgbClr val="2D2E83"/>
                </a:solidFill>
                <a:latin typeface="Candara Light" panose="020E0502030303020204" pitchFamily="34" charset="0"/>
              </a:rPr>
              <a:t>Initiatives en matière de persévérance et de réussite répondant aux besoins diversifiés de la communauté étudiante</a:t>
            </a:r>
          </a:p>
          <a:p>
            <a:pPr marL="1238250" lvl="1">
              <a:buClr>
                <a:srgbClr val="8AD4E1"/>
              </a:buClr>
              <a:defRPr/>
            </a:pPr>
            <a:r>
              <a:rPr lang="fr-CA" sz="1400" dirty="0">
                <a:solidFill>
                  <a:srgbClr val="2D2E83"/>
                </a:solidFill>
                <a:latin typeface="Candara Light" panose="020E0502030303020204" pitchFamily="34" charset="0"/>
              </a:rPr>
              <a:t>Consolidation et le transfert des connaissances en matière de réussite</a:t>
            </a:r>
          </a:p>
        </p:txBody>
      </p:sp>
      <p:pic>
        <p:nvPicPr>
          <p:cNvPr id="7" name="Image 6">
            <a:extLst>
              <a:ext uri="{FF2B5EF4-FFF2-40B4-BE49-F238E27FC236}">
                <a16:creationId xmlns:a16="http://schemas.microsoft.com/office/drawing/2014/main" id="{B79C4806-7A50-4B59-974F-2C80396ED117}"/>
              </a:ext>
            </a:extLst>
          </p:cNvPr>
          <p:cNvPicPr>
            <a:picLocks noChangeAspect="1"/>
          </p:cNvPicPr>
          <p:nvPr>
            <p:custDataLst>
              <p:tags r:id="rId2"/>
            </p:custDataLst>
          </p:nvPr>
        </p:nvPicPr>
        <p:blipFill rotWithShape="1">
          <a:blip r:embed="rId6"/>
          <a:srcRect r="17482" b="11111"/>
          <a:stretch/>
        </p:blipFill>
        <p:spPr>
          <a:xfrm>
            <a:off x="798532" y="997437"/>
            <a:ext cx="7886700" cy="324043"/>
          </a:xfrm>
          <a:prstGeom prst="rect">
            <a:avLst/>
          </a:prstGeom>
        </p:spPr>
      </p:pic>
      <p:sp>
        <p:nvSpPr>
          <p:cNvPr id="9" name="Titre 1">
            <a:extLst>
              <a:ext uri="{FF2B5EF4-FFF2-40B4-BE49-F238E27FC236}">
                <a16:creationId xmlns:a16="http://schemas.microsoft.com/office/drawing/2014/main" id="{0D70059A-F191-4733-B1F0-63F6EBB8198C}"/>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chemeClr val="accent1"/>
                </a:solidFill>
                <a:latin typeface="Calibri" panose="020F0502020204030204"/>
              </a:rPr>
              <a:t>AXE 1 </a:t>
            </a:r>
            <a:br>
              <a:rPr lang="fr-CA" sz="2400" dirty="0">
                <a:solidFill>
                  <a:srgbClr val="2D2E83"/>
                </a:solidFill>
                <a:latin typeface="Calibri" panose="020F0502020204030204"/>
              </a:rPr>
            </a:br>
            <a:r>
              <a:rPr lang="fr-CA" sz="1800" dirty="0">
                <a:solidFill>
                  <a:srgbClr val="2D2E83"/>
                </a:solidFill>
                <a:latin typeface="Calibri" panose="020F0502020204030204"/>
              </a:rPr>
              <a:t>MESURES GLOBALES CONCERNANT PLUSIEURS SECTEURS</a:t>
            </a:r>
            <a:endParaRPr lang="fr-CA" sz="2000" dirty="0">
              <a:solidFill>
                <a:schemeClr val="bg1"/>
              </a:solidFill>
            </a:endParaRPr>
          </a:p>
        </p:txBody>
      </p:sp>
      <p:sp>
        <p:nvSpPr>
          <p:cNvPr id="10" name="ZoneTexte 9">
            <a:extLst>
              <a:ext uri="{FF2B5EF4-FFF2-40B4-BE49-F238E27FC236}">
                <a16:creationId xmlns:a16="http://schemas.microsoft.com/office/drawing/2014/main" id="{49E470C7-F822-4DDA-85F2-583EAFADA459}"/>
              </a:ext>
            </a:extLst>
          </p:cNvPr>
          <p:cNvSpPr txBox="1"/>
          <p:nvPr>
            <p:custDataLst>
              <p:tags r:id="rId4"/>
            </p:custDataLst>
          </p:nvPr>
        </p:nvSpPr>
        <p:spPr>
          <a:xfrm>
            <a:off x="756000" y="975379"/>
            <a:ext cx="7239682" cy="369332"/>
          </a:xfrm>
          <a:prstGeom prst="rect">
            <a:avLst/>
          </a:prstGeom>
          <a:noFill/>
        </p:spPr>
        <p:txBody>
          <a:bodyPr wrap="square" rtlCol="0">
            <a:spAutoFit/>
          </a:bodyPr>
          <a:lstStyle/>
          <a:p>
            <a:r>
              <a:rPr lang="fr-CA" b="1" dirty="0">
                <a:solidFill>
                  <a:schemeClr val="bg1"/>
                </a:solidFill>
              </a:rPr>
              <a:t>SOUTENIR LA RÉUSSITE EN FORMATION COLLÉGIALE ET UNIVERSITAIRE</a:t>
            </a:r>
          </a:p>
        </p:txBody>
      </p:sp>
    </p:spTree>
    <p:extLst>
      <p:ext uri="{BB962C8B-B14F-4D97-AF65-F5344CB8AC3E}">
        <p14:creationId xmlns:p14="http://schemas.microsoft.com/office/powerpoint/2010/main" val="4073362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custDataLst>
              <p:tags r:id="rId1"/>
            </p:custDataLst>
          </p:nvPr>
        </p:nvSpPr>
        <p:spPr>
          <a:xfrm>
            <a:off x="756000" y="1806019"/>
            <a:ext cx="7508693" cy="2563963"/>
          </a:xfrm>
        </p:spPr>
        <p:txBody>
          <a:bodyPr>
            <a:noAutofit/>
          </a:bodyPr>
          <a:lstStyle/>
          <a:p>
            <a:pPr>
              <a:buClr>
                <a:srgbClr val="8AD4E1"/>
              </a:buClr>
              <a:defRPr/>
            </a:pPr>
            <a:r>
              <a:rPr lang="fr-CA" sz="1800" b="1" dirty="0">
                <a:solidFill>
                  <a:srgbClr val="3F2D72"/>
                </a:solidFill>
                <a:latin typeface="Candara" panose="020E0502030303020204" pitchFamily="34" charset="0"/>
              </a:rPr>
              <a:t>Bonification temporaire du soutien du revenu accordé pour la formation</a:t>
            </a:r>
          </a:p>
          <a:p>
            <a:pPr marL="685800" lvl="1" indent="-228600">
              <a:spcBef>
                <a:spcPts val="1000"/>
              </a:spcBef>
              <a:buClr>
                <a:srgbClr val="8AD4E1"/>
              </a:buClr>
              <a:defRPr/>
            </a:pPr>
            <a:r>
              <a:rPr lang="fr-CA" sz="1400" b="1" dirty="0">
                <a:solidFill>
                  <a:srgbClr val="22B2BE"/>
                </a:solidFill>
                <a:latin typeface="Candara" panose="020E0502030303020204" pitchFamily="34" charset="0"/>
              </a:rPr>
              <a:t>Allouer 475 $/semaine, soit l’équivalent du salaire minimum :</a:t>
            </a:r>
            <a:r>
              <a:rPr lang="fr-CA" sz="1400" b="1" dirty="0">
                <a:solidFill>
                  <a:srgbClr val="60BCCD"/>
                </a:solidFill>
                <a:latin typeface="Candara" panose="020E0502030303020204" pitchFamily="34" charset="0"/>
              </a:rPr>
              <a:t> </a:t>
            </a:r>
            <a:r>
              <a:rPr kumimoji="0" lang="fr-CA" sz="1400" i="0" u="none" strike="noStrike" kern="1200" cap="none" spc="0" normalizeH="0" baseline="0" noProof="0" dirty="0">
                <a:ln>
                  <a:noFill/>
                </a:ln>
                <a:effectLst/>
                <a:uLnTx/>
                <a:uFillTx/>
                <a:latin typeface="Candara Light" panose="020E0502030303020204" pitchFamily="34" charset="0"/>
              </a:rPr>
              <a:t>Soutien du revenu </a:t>
            </a:r>
            <a:r>
              <a:rPr lang="fr-CA" sz="1400" dirty="0">
                <a:latin typeface="Candara Light" panose="020E0502030303020204" pitchFamily="34" charset="0"/>
              </a:rPr>
              <a:t>bonifié aux personnes sans emploi qui suivent une formation pour se requalifier ou pour intégrer le marché du travail </a:t>
            </a:r>
          </a:p>
          <a:p>
            <a:pPr>
              <a:buClr>
                <a:srgbClr val="8AD4E1"/>
              </a:buClr>
              <a:defRPr/>
            </a:pPr>
            <a:r>
              <a:rPr lang="fr-CA" sz="1800" b="1" dirty="0">
                <a:solidFill>
                  <a:srgbClr val="3F2D72"/>
                </a:solidFill>
                <a:latin typeface="Candara" panose="020E0502030303020204" pitchFamily="34" charset="0"/>
              </a:rPr>
              <a:t>Soutien à un parcours de formation à l’université</a:t>
            </a:r>
          </a:p>
          <a:p>
            <a:pPr marL="722313" lvl="1" indent="-228600">
              <a:spcBef>
                <a:spcPts val="1000"/>
              </a:spcBef>
              <a:buClr>
                <a:srgbClr val="8AD4E1"/>
              </a:buClr>
              <a:defRPr/>
            </a:pPr>
            <a:r>
              <a:rPr lang="fr-CA" sz="1400" b="1" dirty="0">
                <a:solidFill>
                  <a:srgbClr val="22B2BE"/>
                </a:solidFill>
                <a:latin typeface="Candara" panose="020E0502030303020204" pitchFamily="34" charset="0"/>
              </a:rPr>
              <a:t>Offrir des formations à temps complet, à temps partiel, en formation continue, etc. : </a:t>
            </a:r>
            <a:r>
              <a:rPr lang="fr-CA" sz="1400" dirty="0">
                <a:latin typeface="Candara Light" panose="020E0502030303020204" pitchFamily="34" charset="0"/>
              </a:rPr>
              <a:t>Soutenir les travailleurs et les chômeurs pour qu’ils acquièrent une formation universitaire</a:t>
            </a:r>
          </a:p>
        </p:txBody>
      </p:sp>
      <p:pic>
        <p:nvPicPr>
          <p:cNvPr id="7" name="Image 6">
            <a:extLst>
              <a:ext uri="{FF2B5EF4-FFF2-40B4-BE49-F238E27FC236}">
                <a16:creationId xmlns:a16="http://schemas.microsoft.com/office/drawing/2014/main" id="{01AFE88B-215D-4900-8858-B538495144CC}"/>
              </a:ext>
            </a:extLst>
          </p:cNvPr>
          <p:cNvPicPr>
            <a:picLocks noChangeAspect="1"/>
          </p:cNvPicPr>
          <p:nvPr>
            <p:custDataLst>
              <p:tags r:id="rId2"/>
            </p:custDataLst>
          </p:nvPr>
        </p:nvPicPr>
        <p:blipFill rotWithShape="1">
          <a:blip r:embed="rId6"/>
          <a:srcRect r="17482" b="11111"/>
          <a:stretch/>
        </p:blipFill>
        <p:spPr>
          <a:xfrm>
            <a:off x="830430" y="997437"/>
            <a:ext cx="7854802" cy="324043"/>
          </a:xfrm>
          <a:prstGeom prst="rect">
            <a:avLst/>
          </a:prstGeom>
        </p:spPr>
      </p:pic>
      <p:sp>
        <p:nvSpPr>
          <p:cNvPr id="9" name="Titre 1">
            <a:extLst>
              <a:ext uri="{FF2B5EF4-FFF2-40B4-BE49-F238E27FC236}">
                <a16:creationId xmlns:a16="http://schemas.microsoft.com/office/drawing/2014/main" id="{56CDF79A-FE99-4700-927D-58857217D836}"/>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chemeClr val="accent1"/>
                </a:solidFill>
                <a:latin typeface="Calibri" panose="020F0502020204030204"/>
              </a:rPr>
              <a:t>AXE 1 </a:t>
            </a:r>
            <a:br>
              <a:rPr lang="fr-CA" sz="2400" dirty="0">
                <a:solidFill>
                  <a:srgbClr val="2D2E83"/>
                </a:solidFill>
                <a:latin typeface="Calibri" panose="020F0502020204030204"/>
              </a:rPr>
            </a:br>
            <a:r>
              <a:rPr lang="fr-CA" sz="1800" dirty="0">
                <a:solidFill>
                  <a:srgbClr val="2D2E83"/>
                </a:solidFill>
                <a:latin typeface="Calibri" panose="020F0502020204030204"/>
              </a:rPr>
              <a:t>MESURES GLOBALES CONCERNANT PLUSIEURS SECTEURS</a:t>
            </a:r>
            <a:endParaRPr lang="fr-CA" sz="2000" dirty="0">
              <a:solidFill>
                <a:schemeClr val="bg1"/>
              </a:solidFill>
            </a:endParaRPr>
          </a:p>
        </p:txBody>
      </p:sp>
      <p:sp>
        <p:nvSpPr>
          <p:cNvPr id="10" name="ZoneTexte 9">
            <a:extLst>
              <a:ext uri="{FF2B5EF4-FFF2-40B4-BE49-F238E27FC236}">
                <a16:creationId xmlns:a16="http://schemas.microsoft.com/office/drawing/2014/main" id="{2CD33F37-B81D-4E27-904F-973665405047}"/>
              </a:ext>
            </a:extLst>
          </p:cNvPr>
          <p:cNvSpPr txBox="1"/>
          <p:nvPr>
            <p:custDataLst>
              <p:tags r:id="rId4"/>
            </p:custDataLst>
          </p:nvPr>
        </p:nvSpPr>
        <p:spPr>
          <a:xfrm>
            <a:off x="787898" y="975379"/>
            <a:ext cx="7728781" cy="369332"/>
          </a:xfrm>
          <a:prstGeom prst="rect">
            <a:avLst/>
          </a:prstGeom>
          <a:noFill/>
        </p:spPr>
        <p:txBody>
          <a:bodyPr wrap="square" rtlCol="0">
            <a:spAutoFit/>
          </a:bodyPr>
          <a:lstStyle/>
          <a:p>
            <a:r>
              <a:rPr lang="fr-CA" b="1" dirty="0">
                <a:solidFill>
                  <a:schemeClr val="bg1"/>
                </a:solidFill>
              </a:rPr>
              <a:t>FORMER ET REQUALIFIER LES PERSONNES SANS EMPLOIS ET LES TRAVAILLEURS</a:t>
            </a:r>
          </a:p>
        </p:txBody>
      </p:sp>
    </p:spTree>
    <p:extLst>
      <p:ext uri="{BB962C8B-B14F-4D97-AF65-F5344CB8AC3E}">
        <p14:creationId xmlns:p14="http://schemas.microsoft.com/office/powerpoint/2010/main" val="2578935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E08A18A7-D670-4901-8115-FB1BD18B5991}"/>
              </a:ext>
            </a:extLst>
          </p:cNvPr>
          <p:cNvPicPr>
            <a:picLocks noChangeAspect="1"/>
          </p:cNvPicPr>
          <p:nvPr>
            <p:custDataLst>
              <p:tags r:id="rId1"/>
            </p:custDataLst>
          </p:nvPr>
        </p:nvPicPr>
        <p:blipFill rotWithShape="1">
          <a:blip r:embed="rId7"/>
          <a:srcRect r="17482" b="11111"/>
          <a:stretch/>
        </p:blipFill>
        <p:spPr>
          <a:xfrm>
            <a:off x="798531" y="997437"/>
            <a:ext cx="8058391" cy="324043"/>
          </a:xfrm>
          <a:prstGeom prst="rect">
            <a:avLst/>
          </a:prstGeom>
        </p:spPr>
      </p:pic>
      <p:sp>
        <p:nvSpPr>
          <p:cNvPr id="4" name="Espace réservé du contenu 3"/>
          <p:cNvSpPr>
            <a:spLocks noGrp="1"/>
          </p:cNvSpPr>
          <p:nvPr>
            <p:ph sz="half" idx="2"/>
            <p:custDataLst>
              <p:tags r:id="rId2"/>
            </p:custDataLst>
          </p:nvPr>
        </p:nvSpPr>
        <p:spPr>
          <a:xfrm>
            <a:off x="755999" y="1798183"/>
            <a:ext cx="7713746" cy="3651271"/>
          </a:xfrm>
        </p:spPr>
        <p:txBody>
          <a:bodyPr>
            <a:noAutofit/>
          </a:bodyPr>
          <a:lstStyle/>
          <a:p>
            <a:pPr lvl="0">
              <a:buClr>
                <a:srgbClr val="8AD4E1"/>
              </a:buClr>
              <a:defRPr/>
            </a:pPr>
            <a:r>
              <a:rPr lang="fr-CA" sz="1800" b="1" dirty="0">
                <a:solidFill>
                  <a:srgbClr val="3F2D72"/>
                </a:solidFill>
                <a:latin typeface="Candara" panose="020E0502030303020204" pitchFamily="34" charset="0"/>
              </a:rPr>
              <a:t>Nouvelle prime salariale temporaire pour les retraités de certains services publics essentiels</a:t>
            </a:r>
          </a:p>
          <a:p>
            <a:pPr marL="669925" indent="-228600">
              <a:buClr>
                <a:srgbClr val="8AD4E1"/>
              </a:buClr>
              <a:defRPr/>
            </a:pPr>
            <a:r>
              <a:rPr lang="fr-CA" sz="1400" dirty="0">
                <a:solidFill>
                  <a:srgbClr val="2D2E83"/>
                </a:solidFill>
                <a:latin typeface="Candara Light" panose="020E0502030303020204" pitchFamily="34" charset="0"/>
              </a:rPr>
              <a:t>Montant sera similaire à la contribution de l’employeur au régime de retraite. </a:t>
            </a:r>
          </a:p>
          <a:p>
            <a:pPr marL="669925" indent="-228600">
              <a:buClr>
                <a:srgbClr val="8AD4E1"/>
              </a:buClr>
              <a:defRPr/>
            </a:pPr>
            <a:r>
              <a:rPr lang="fr-CA" sz="1400" dirty="0">
                <a:solidFill>
                  <a:srgbClr val="2D2E83"/>
                </a:solidFill>
                <a:latin typeface="Candara Light" panose="020E0502030303020204" pitchFamily="34" charset="0"/>
              </a:rPr>
              <a:t>Prime temporaire jusqu’au 31 mars 2023.</a:t>
            </a:r>
          </a:p>
          <a:p>
            <a:pPr marL="669925" indent="-228600">
              <a:buClr>
                <a:srgbClr val="8AD4E1"/>
              </a:buClr>
              <a:defRPr/>
            </a:pPr>
            <a:r>
              <a:rPr lang="fr-CA" sz="1400" dirty="0">
                <a:solidFill>
                  <a:srgbClr val="2D2E83"/>
                </a:solidFill>
                <a:latin typeface="Candara Light" panose="020E0502030303020204" pitchFamily="34" charset="0"/>
              </a:rPr>
              <a:t>S’appliquera :</a:t>
            </a:r>
          </a:p>
          <a:p>
            <a:pPr marL="1169988" lvl="3" indent="-228600" fontAlgn="base">
              <a:spcBef>
                <a:spcPts val="1000"/>
              </a:spcBef>
              <a:buClr>
                <a:srgbClr val="8AD4E1"/>
              </a:buClr>
              <a:defRPr/>
            </a:pPr>
            <a:r>
              <a:rPr lang="fr-CA" sz="1400" b="1" dirty="0">
                <a:solidFill>
                  <a:srgbClr val="22B2BE"/>
                </a:solidFill>
                <a:latin typeface="Candara" panose="020E0502030303020204" pitchFamily="34" charset="0"/>
              </a:rPr>
              <a:t>Pour le secteur de la santé et des services sociaux : </a:t>
            </a:r>
            <a:r>
              <a:rPr lang="fr-CA" sz="1400" dirty="0">
                <a:solidFill>
                  <a:srgbClr val="2D2E83"/>
                </a:solidFill>
                <a:latin typeface="Candara Light" panose="020E0502030303020204" pitchFamily="34" charset="0"/>
              </a:rPr>
              <a:t>au personnel infirmier, aux préposés aux bénéficiaires, aux psychologues, aux travailleurs sociaux et aux agents de relations humaines;</a:t>
            </a:r>
          </a:p>
          <a:p>
            <a:pPr marL="1169988" lvl="3" indent="-228600" fontAlgn="base">
              <a:buClr>
                <a:srgbClr val="8AD4E1"/>
              </a:buClr>
              <a:defRPr/>
            </a:pPr>
            <a:r>
              <a:rPr lang="fr-CA" sz="1400" b="1" dirty="0">
                <a:solidFill>
                  <a:srgbClr val="22B2BE"/>
                </a:solidFill>
                <a:latin typeface="Candara" panose="020E0502030303020204" pitchFamily="34" charset="0"/>
              </a:rPr>
              <a:t>Pour le secteur de l’éducation : </a:t>
            </a:r>
            <a:r>
              <a:rPr lang="fr-CA" sz="1400" dirty="0">
                <a:solidFill>
                  <a:srgbClr val="2D2E83"/>
                </a:solidFill>
                <a:latin typeface="Candara Light" panose="020E0502030303020204" pitchFamily="34" charset="0"/>
              </a:rPr>
              <a:t>aux enseignants du préscolaire, du primaire et du secondaire, aux techniciens en éducation spécialisée et aux techniciens en service de garde en milieu scolaire;</a:t>
            </a:r>
          </a:p>
          <a:p>
            <a:pPr marL="1169988" lvl="3" indent="-228600" fontAlgn="base">
              <a:buClr>
                <a:srgbClr val="8AD4E1"/>
              </a:buClr>
              <a:defRPr/>
            </a:pPr>
            <a:r>
              <a:rPr lang="fr-CA" sz="1400" b="1" dirty="0">
                <a:solidFill>
                  <a:srgbClr val="22B2BE"/>
                </a:solidFill>
                <a:latin typeface="Candara" panose="020E0502030303020204" pitchFamily="34" charset="0"/>
              </a:rPr>
              <a:t>Pour le secteur des services de garde éducatifs à l’enfance : </a:t>
            </a:r>
            <a:r>
              <a:rPr lang="fr-CA" sz="1400" dirty="0">
                <a:solidFill>
                  <a:srgbClr val="2D2E83"/>
                </a:solidFill>
                <a:latin typeface="Candara Light" panose="020E0502030303020204" pitchFamily="34" charset="0"/>
              </a:rPr>
              <a:t>aux éducatrices de la petite enfance</a:t>
            </a:r>
          </a:p>
          <a:p>
            <a:pPr marL="1085850" lvl="2" indent="-228600" fontAlgn="base">
              <a:buClr>
                <a:srgbClr val="8AD4E1"/>
              </a:buClr>
              <a:defRPr/>
            </a:pPr>
            <a:endParaRPr lang="fr-CA" sz="1400" dirty="0">
              <a:solidFill>
                <a:srgbClr val="2D2E83"/>
              </a:solidFill>
              <a:latin typeface="Candara Light" panose="020E0502030303020204" pitchFamily="34" charset="0"/>
            </a:endParaRPr>
          </a:p>
        </p:txBody>
      </p:sp>
      <p:sp>
        <p:nvSpPr>
          <p:cNvPr id="7" name="Titre 1">
            <a:extLst>
              <a:ext uri="{FF2B5EF4-FFF2-40B4-BE49-F238E27FC236}">
                <a16:creationId xmlns:a16="http://schemas.microsoft.com/office/drawing/2014/main" id="{5136F0B0-F2CE-4369-B40D-34E24061B4F0}"/>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chemeClr val="accent1"/>
                </a:solidFill>
                <a:latin typeface="Calibri" panose="020F0502020204030204"/>
              </a:rPr>
              <a:t>AXE 1 </a:t>
            </a:r>
            <a:br>
              <a:rPr lang="fr-CA" sz="2400" dirty="0">
                <a:solidFill>
                  <a:srgbClr val="2D2E83"/>
                </a:solidFill>
                <a:latin typeface="Calibri" panose="020F0502020204030204"/>
              </a:rPr>
            </a:br>
            <a:r>
              <a:rPr lang="fr-CA" sz="1800" dirty="0">
                <a:solidFill>
                  <a:srgbClr val="2D2E83"/>
                </a:solidFill>
                <a:latin typeface="Calibri" panose="020F0502020204030204"/>
              </a:rPr>
              <a:t>MESURES GLOBALES CONCERNANT PLUSIEURS SECTEURS</a:t>
            </a:r>
            <a:endParaRPr lang="fr-CA" sz="2000" dirty="0">
              <a:solidFill>
                <a:schemeClr val="bg1"/>
              </a:solidFill>
            </a:endParaRPr>
          </a:p>
        </p:txBody>
      </p:sp>
      <p:sp>
        <p:nvSpPr>
          <p:cNvPr id="9" name="ZoneTexte 8">
            <a:extLst>
              <a:ext uri="{FF2B5EF4-FFF2-40B4-BE49-F238E27FC236}">
                <a16:creationId xmlns:a16="http://schemas.microsoft.com/office/drawing/2014/main" id="{7C39C630-A276-4B31-84B0-A8EE6F95B28D}"/>
              </a:ext>
            </a:extLst>
          </p:cNvPr>
          <p:cNvSpPr txBox="1"/>
          <p:nvPr>
            <p:custDataLst>
              <p:tags r:id="rId4"/>
            </p:custDataLst>
          </p:nvPr>
        </p:nvSpPr>
        <p:spPr>
          <a:xfrm>
            <a:off x="756000" y="975379"/>
            <a:ext cx="8058391" cy="369332"/>
          </a:xfrm>
          <a:prstGeom prst="rect">
            <a:avLst/>
          </a:prstGeom>
          <a:noFill/>
        </p:spPr>
        <p:txBody>
          <a:bodyPr wrap="square" rtlCol="0">
            <a:spAutoFit/>
          </a:bodyPr>
          <a:lstStyle/>
          <a:p>
            <a:r>
              <a:rPr lang="fr-CA" b="1" dirty="0">
                <a:solidFill>
                  <a:schemeClr val="bg1"/>
                </a:solidFill>
              </a:rPr>
              <a:t>RETOUR À L’EMPLOI DES RETRAITÉS DANS CERTAINS SERVICES PUBLICS ESSENTIELS</a:t>
            </a:r>
          </a:p>
        </p:txBody>
      </p:sp>
    </p:spTree>
    <p:extLst>
      <p:ext uri="{BB962C8B-B14F-4D97-AF65-F5344CB8AC3E}">
        <p14:creationId xmlns:p14="http://schemas.microsoft.com/office/powerpoint/2010/main" val="59677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custDataLst>
              <p:tags r:id="rId1"/>
            </p:custDataLst>
          </p:nvPr>
        </p:nvSpPr>
        <p:spPr>
          <a:xfrm>
            <a:off x="756000" y="1823183"/>
            <a:ext cx="7813493" cy="3261633"/>
          </a:xfrm>
        </p:spPr>
        <p:txBody>
          <a:bodyPr>
            <a:noAutofit/>
          </a:bodyPr>
          <a:lstStyle/>
          <a:p>
            <a:pPr>
              <a:buClr>
                <a:srgbClr val="8AD4E1"/>
              </a:buClr>
              <a:defRPr/>
            </a:pPr>
            <a:r>
              <a:rPr lang="fr-CA" sz="1800" b="1" dirty="0">
                <a:solidFill>
                  <a:srgbClr val="3F2D72"/>
                </a:solidFill>
                <a:latin typeface="Candara" panose="020E0502030303020204" pitchFamily="34" charset="0"/>
              </a:rPr>
              <a:t>Sélectionner à l’étranger des travailleurs qualifiés </a:t>
            </a:r>
          </a:p>
          <a:p>
            <a:pPr marL="669925" indent="-228600">
              <a:buClr>
                <a:srgbClr val="8AD4E1"/>
              </a:buClr>
              <a:defRPr/>
            </a:pPr>
            <a:r>
              <a:rPr lang="fr-CA" sz="1400" b="1" dirty="0">
                <a:solidFill>
                  <a:srgbClr val="22B2BE"/>
                </a:solidFill>
                <a:latin typeface="Candara" panose="020E0502030303020204" pitchFamily="34" charset="0"/>
              </a:rPr>
              <a:t>Banque de déclaration d’intérêt : </a:t>
            </a:r>
            <a:r>
              <a:rPr lang="fr-CA" sz="1400" dirty="0">
                <a:solidFill>
                  <a:srgbClr val="2D2E83"/>
                </a:solidFill>
                <a:latin typeface="Candara Light" panose="020E0502030303020204" pitchFamily="34" charset="0"/>
              </a:rPr>
              <a:t>Inviter des ressortissants étrangers à déposer une demande de sélection permanente dans le programme régulier des travailleurs qualifiés </a:t>
            </a:r>
          </a:p>
          <a:p>
            <a:pPr marL="669925" indent="-228600">
              <a:buClr>
                <a:srgbClr val="8AD4E1"/>
              </a:buClr>
              <a:defRPr/>
            </a:pPr>
            <a:r>
              <a:rPr lang="fr-CA" sz="1400" b="1" dirty="0">
                <a:solidFill>
                  <a:srgbClr val="22B2BE"/>
                </a:solidFill>
                <a:latin typeface="Candara" panose="020E0502030303020204" pitchFamily="34" charset="0"/>
              </a:rPr>
              <a:t>Mise en œuvre du PMI+ pour les détenteurs d’un certificat de sélection du Québec (CSQ) : </a:t>
            </a:r>
            <a:r>
              <a:rPr lang="fr-CA" sz="1400" dirty="0">
                <a:solidFill>
                  <a:srgbClr val="2D2E83"/>
                </a:solidFill>
                <a:latin typeface="Candara Light" panose="020E0502030303020204" pitchFamily="34" charset="0"/>
              </a:rPr>
              <a:t>permettrait d’accélérer leur arrivée au Québec et par le fait même de répondre plus rapidement aux besoins des employeurs du Québec</a:t>
            </a:r>
          </a:p>
          <a:p>
            <a:pPr lvl="1">
              <a:spcBef>
                <a:spcPts val="0"/>
              </a:spcBef>
              <a:buClr>
                <a:srgbClr val="8AD4E1"/>
              </a:buClr>
            </a:pPr>
            <a:endParaRPr lang="fr-CA" sz="1200" b="1" dirty="0">
              <a:solidFill>
                <a:srgbClr val="2D2E83"/>
              </a:solidFill>
              <a:latin typeface="Candara" panose="020E0502030303020204" pitchFamily="34" charset="0"/>
            </a:endParaRPr>
          </a:p>
          <a:p>
            <a:pPr marL="342900" lvl="1">
              <a:spcBef>
                <a:spcPts val="1000"/>
              </a:spcBef>
              <a:buClr>
                <a:srgbClr val="8AD4E1"/>
              </a:buClr>
              <a:defRPr/>
            </a:pPr>
            <a:r>
              <a:rPr lang="fr-CA" sz="1800" b="1" dirty="0">
                <a:solidFill>
                  <a:srgbClr val="3F2D72"/>
                </a:solidFill>
                <a:latin typeface="Candara" panose="020E0502030303020204" pitchFamily="34" charset="0"/>
              </a:rPr>
              <a:t>Recruter davantage de travailleurs étrangers temporaires</a:t>
            </a:r>
          </a:p>
          <a:p>
            <a:pPr marL="669925" lvl="1" indent="-228600">
              <a:spcBef>
                <a:spcPts val="1000"/>
              </a:spcBef>
              <a:buClr>
                <a:srgbClr val="8AD4E1"/>
              </a:buClr>
              <a:defRPr/>
            </a:pPr>
            <a:r>
              <a:rPr lang="fr-CA" sz="1400" b="1" dirty="0">
                <a:solidFill>
                  <a:srgbClr val="22B2BE"/>
                </a:solidFill>
                <a:latin typeface="Candara" panose="020E0502030303020204" pitchFamily="34" charset="0"/>
              </a:rPr>
              <a:t>Missions de recrutement de talents à l’étranger : </a:t>
            </a:r>
          </a:p>
          <a:p>
            <a:pPr marL="1069975" lvl="2" indent="-228600">
              <a:spcBef>
                <a:spcPts val="1000"/>
              </a:spcBef>
              <a:buClr>
                <a:srgbClr val="8AD4E1"/>
              </a:buClr>
              <a:defRPr/>
            </a:pPr>
            <a:r>
              <a:rPr lang="fr-CA" sz="1200" dirty="0">
                <a:solidFill>
                  <a:srgbClr val="2D2E83"/>
                </a:solidFill>
                <a:latin typeface="Candara Light" panose="020E0502030303020204" pitchFamily="34" charset="0"/>
              </a:rPr>
              <a:t>Pour soutenir les employeurs ayant des postes à pourvoir </a:t>
            </a:r>
          </a:p>
          <a:p>
            <a:pPr marL="1069975" lvl="2" indent="-228600">
              <a:spcBef>
                <a:spcPts val="1000"/>
              </a:spcBef>
              <a:buClr>
                <a:srgbClr val="8AD4E1"/>
              </a:buClr>
              <a:defRPr/>
            </a:pPr>
            <a:r>
              <a:rPr lang="fr-CA" sz="1200" dirty="0">
                <a:solidFill>
                  <a:srgbClr val="2D2E83"/>
                </a:solidFill>
                <a:latin typeface="Candara Light" panose="020E0502030303020204" pitchFamily="34" charset="0"/>
              </a:rPr>
              <a:t>Pour accroître le nombre d’embauches qui résultent du recours par les employeurs au Portail employeur</a:t>
            </a:r>
          </a:p>
        </p:txBody>
      </p:sp>
      <p:pic>
        <p:nvPicPr>
          <p:cNvPr id="7" name="Image 6">
            <a:extLst>
              <a:ext uri="{FF2B5EF4-FFF2-40B4-BE49-F238E27FC236}">
                <a16:creationId xmlns:a16="http://schemas.microsoft.com/office/drawing/2014/main" id="{11A8548F-AE91-47BA-8A14-0794E6C43F9C}"/>
              </a:ext>
            </a:extLst>
          </p:cNvPr>
          <p:cNvPicPr>
            <a:picLocks noChangeAspect="1"/>
          </p:cNvPicPr>
          <p:nvPr>
            <p:custDataLst>
              <p:tags r:id="rId2"/>
            </p:custDataLst>
          </p:nvPr>
        </p:nvPicPr>
        <p:blipFill rotWithShape="1">
          <a:blip r:embed="rId6"/>
          <a:srcRect r="17482" b="11111"/>
          <a:stretch/>
        </p:blipFill>
        <p:spPr>
          <a:xfrm>
            <a:off x="809165" y="997437"/>
            <a:ext cx="7886700" cy="324043"/>
          </a:xfrm>
          <a:prstGeom prst="rect">
            <a:avLst/>
          </a:prstGeom>
        </p:spPr>
      </p:pic>
      <p:sp>
        <p:nvSpPr>
          <p:cNvPr id="9" name="Titre 1">
            <a:extLst>
              <a:ext uri="{FF2B5EF4-FFF2-40B4-BE49-F238E27FC236}">
                <a16:creationId xmlns:a16="http://schemas.microsoft.com/office/drawing/2014/main" id="{CA224E18-F7A5-4733-8AEB-BA99B2A2D875}"/>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chemeClr val="accent1"/>
                </a:solidFill>
                <a:latin typeface="Calibri" panose="020F0502020204030204"/>
              </a:rPr>
              <a:t>AXE 1 </a:t>
            </a:r>
            <a:br>
              <a:rPr lang="fr-CA" sz="2400" dirty="0">
                <a:solidFill>
                  <a:srgbClr val="2D2E83"/>
                </a:solidFill>
                <a:latin typeface="Calibri" panose="020F0502020204030204"/>
              </a:rPr>
            </a:br>
            <a:r>
              <a:rPr lang="fr-CA" sz="1800" dirty="0">
                <a:solidFill>
                  <a:srgbClr val="2D2E83"/>
                </a:solidFill>
                <a:latin typeface="Calibri" panose="020F0502020204030204"/>
              </a:rPr>
              <a:t>MESURES GLOBALES CONCERNANT PLUSIEURS SECTEURS</a:t>
            </a:r>
            <a:endParaRPr lang="fr-CA" sz="2000" dirty="0">
              <a:solidFill>
                <a:schemeClr val="bg1"/>
              </a:solidFill>
            </a:endParaRPr>
          </a:p>
        </p:txBody>
      </p:sp>
      <p:sp>
        <p:nvSpPr>
          <p:cNvPr id="10" name="ZoneTexte 9">
            <a:extLst>
              <a:ext uri="{FF2B5EF4-FFF2-40B4-BE49-F238E27FC236}">
                <a16:creationId xmlns:a16="http://schemas.microsoft.com/office/drawing/2014/main" id="{E0F9CA23-38AA-41EB-87A8-FDCAF8B0ACF9}"/>
              </a:ext>
            </a:extLst>
          </p:cNvPr>
          <p:cNvSpPr txBox="1"/>
          <p:nvPr>
            <p:custDataLst>
              <p:tags r:id="rId4"/>
            </p:custDataLst>
          </p:nvPr>
        </p:nvSpPr>
        <p:spPr>
          <a:xfrm>
            <a:off x="756000" y="975379"/>
            <a:ext cx="4687870" cy="369332"/>
          </a:xfrm>
          <a:prstGeom prst="rect">
            <a:avLst/>
          </a:prstGeom>
          <a:noFill/>
        </p:spPr>
        <p:txBody>
          <a:bodyPr wrap="square" rtlCol="0">
            <a:spAutoFit/>
          </a:bodyPr>
          <a:lstStyle/>
          <a:p>
            <a:r>
              <a:rPr lang="fr-CA" b="1" dirty="0">
                <a:solidFill>
                  <a:schemeClr val="bg1"/>
                </a:solidFill>
              </a:rPr>
              <a:t>RECOURS À UNE IMMIGRATION CIBLÉE</a:t>
            </a:r>
          </a:p>
        </p:txBody>
      </p:sp>
    </p:spTree>
    <p:extLst>
      <p:ext uri="{BB962C8B-B14F-4D97-AF65-F5344CB8AC3E}">
        <p14:creationId xmlns:p14="http://schemas.microsoft.com/office/powerpoint/2010/main" val="2804426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A071810-82CB-4B1D-B186-22D30EF7D877}"/>
              </a:ext>
            </a:extLst>
          </p:cNvPr>
          <p:cNvPicPr>
            <a:picLocks noChangeAspect="1"/>
          </p:cNvPicPr>
          <p:nvPr>
            <p:custDataLst>
              <p:tags r:id="rId1"/>
            </p:custDataLst>
          </p:nvPr>
        </p:nvPicPr>
        <p:blipFill rotWithShape="1">
          <a:blip r:embed="rId8"/>
          <a:srcRect r="17482" b="11111"/>
          <a:stretch/>
        </p:blipFill>
        <p:spPr>
          <a:xfrm>
            <a:off x="798532" y="997437"/>
            <a:ext cx="7886700" cy="324043"/>
          </a:xfrm>
          <a:prstGeom prst="rect">
            <a:avLst/>
          </a:prstGeom>
        </p:spPr>
      </p:pic>
      <p:sp>
        <p:nvSpPr>
          <p:cNvPr id="12" name="Rectangle 11">
            <a:extLst>
              <a:ext uri="{FF2B5EF4-FFF2-40B4-BE49-F238E27FC236}">
                <a16:creationId xmlns:a16="http://schemas.microsoft.com/office/drawing/2014/main" id="{FCAC9A8E-BD0B-4ED8-8038-CA96D8881EDC}"/>
              </a:ext>
            </a:extLst>
          </p:cNvPr>
          <p:cNvSpPr/>
          <p:nvPr>
            <p:custDataLst>
              <p:tags r:id="rId2"/>
            </p:custDataLst>
          </p:nvPr>
        </p:nvSpPr>
        <p:spPr>
          <a:xfrm>
            <a:off x="798532" y="1491359"/>
            <a:ext cx="7844168" cy="984888"/>
          </a:xfrm>
          <a:prstGeom prst="rect">
            <a:avLst/>
          </a:prstGeom>
          <a:solidFill>
            <a:sysClr val="window" lastClr="FFFFFF">
              <a:lumMod val="95000"/>
            </a:sys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3733E762-B1EF-4325-A55C-879AC61F2C39}"/>
              </a:ext>
            </a:extLst>
          </p:cNvPr>
          <p:cNvSpPr txBox="1"/>
          <p:nvPr>
            <p:custDataLst>
              <p:tags r:id="rId3"/>
            </p:custDataLst>
          </p:nvPr>
        </p:nvSpPr>
        <p:spPr>
          <a:xfrm>
            <a:off x="756000" y="1491361"/>
            <a:ext cx="5371188" cy="984885"/>
          </a:xfrm>
          <a:prstGeom prst="rect">
            <a:avLst/>
          </a:prstGeom>
          <a:noFill/>
        </p:spPr>
        <p:txBody>
          <a:bodyPr wrap="square" rtlCol="0">
            <a:spAutoFit/>
          </a:bodyPr>
          <a:lstStyle/>
          <a:p>
            <a:pPr marL="85725" marR="0" lvl="0" indent="0"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sz="1600" b="1" i="0" u="none" strike="noStrike" kern="1200" cap="none" spc="0" normalizeH="0" baseline="0" noProof="0" dirty="0">
                <a:ln>
                  <a:noFill/>
                </a:ln>
                <a:solidFill>
                  <a:srgbClr val="2D2E83"/>
                </a:solidFill>
                <a:effectLst/>
                <a:uLnTx/>
                <a:uFillTx/>
                <a:latin typeface="Candara" panose="020E0502030303020204" pitchFamily="34" charset="0"/>
                <a:ea typeface="+mn-ea"/>
                <a:cs typeface="+mn-cs"/>
              </a:rPr>
              <a:t>D’ICI 5 ANS</a:t>
            </a:r>
          </a:p>
          <a:p>
            <a:pPr marL="26670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sz="1100" b="1" i="0" u="none" strike="noStrike" kern="1200" cap="none" spc="0" normalizeH="0" baseline="0" noProof="0" dirty="0">
                <a:ln>
                  <a:noFill/>
                </a:ln>
                <a:solidFill>
                  <a:prstClr val="white">
                    <a:lumMod val="50000"/>
                  </a:prstClr>
                </a:solidFill>
                <a:effectLst/>
                <a:uLnTx/>
                <a:uFillTx/>
                <a:latin typeface="Candara" panose="020E0502030303020204" pitchFamily="34" charset="0"/>
                <a:ea typeface="+mn-ea"/>
                <a:cs typeface="+mn-cs"/>
              </a:rPr>
              <a:t>Objectif : </a:t>
            </a:r>
            <a:r>
              <a:rPr kumimoji="0" lang="fr-CA" sz="1400" b="1" i="0" u="none" strike="noStrike" kern="1200" cap="none" spc="0" normalizeH="0" baseline="0" noProof="0" dirty="0">
                <a:ln>
                  <a:noFill/>
                </a:ln>
                <a:solidFill>
                  <a:srgbClr val="60BCCD"/>
                </a:solidFill>
                <a:effectLst/>
                <a:uLnTx/>
                <a:uFillTx/>
                <a:latin typeface="Candara" panose="020E0502030303020204" pitchFamily="34" charset="0"/>
                <a:ea typeface="+mn-ea"/>
                <a:cs typeface="+mn-cs"/>
              </a:rPr>
              <a:t>27 000 </a:t>
            </a:r>
            <a:r>
              <a:rPr kumimoji="0" lang="fr-CA" sz="1100" b="1" i="0" u="none" strike="noStrike" kern="1200" cap="none" spc="0" normalizeH="0" baseline="0" noProof="0" dirty="0">
                <a:ln>
                  <a:noFill/>
                </a:ln>
                <a:solidFill>
                  <a:prstClr val="white">
                    <a:lumMod val="50000"/>
                  </a:prstClr>
                </a:solidFill>
                <a:effectLst/>
                <a:uLnTx/>
                <a:uFillTx/>
                <a:latin typeface="Candara Light" panose="020E0502030303020204" pitchFamily="34" charset="0"/>
                <a:ea typeface="+mn-ea"/>
                <a:cs typeface="+mn-cs"/>
              </a:rPr>
              <a:t>travailleurs</a:t>
            </a:r>
          </a:p>
          <a:p>
            <a:pPr marL="266700" marR="0" lvl="0" indent="0" algn="l" defTabSz="457200" rtl="0" eaLnBrk="1" fontAlgn="auto" latinLnBrk="0" hangingPunct="1">
              <a:lnSpc>
                <a:spcPct val="100000"/>
              </a:lnSpc>
              <a:spcBef>
                <a:spcPts val="0"/>
              </a:spcBef>
              <a:spcAft>
                <a:spcPts val="0"/>
              </a:spcAft>
              <a:buClrTx/>
              <a:buSzTx/>
              <a:buFontTx/>
              <a:buNone/>
              <a:tabLst/>
              <a:defRPr/>
            </a:pPr>
            <a:r>
              <a:rPr kumimoji="0" lang="fr-CA" sz="1100" b="1" i="0" u="none" strike="noStrike" kern="1200" cap="none" spc="0" normalizeH="0" baseline="0" noProof="0" dirty="0">
                <a:ln>
                  <a:noFill/>
                </a:ln>
                <a:solidFill>
                  <a:prstClr val="white">
                    <a:lumMod val="50000"/>
                  </a:prstClr>
                </a:solidFill>
                <a:effectLst/>
                <a:uLnTx/>
                <a:uFillTx/>
                <a:latin typeface="Candara" panose="020E0502030303020204" pitchFamily="34" charset="0"/>
                <a:ea typeface="+mn-ea"/>
                <a:cs typeface="+mn-cs"/>
              </a:rPr>
              <a:t>Investissements totaux : </a:t>
            </a:r>
            <a:r>
              <a:rPr kumimoji="0" lang="fr-CA" sz="1400" b="1" i="0" u="none" strike="noStrike" kern="1200" cap="none" spc="0" normalizeH="0" baseline="0" noProof="0" dirty="0">
                <a:ln>
                  <a:noFill/>
                </a:ln>
                <a:solidFill>
                  <a:srgbClr val="60BCCD"/>
                </a:solidFill>
                <a:effectLst/>
                <a:uLnTx/>
                <a:uFillTx/>
                <a:latin typeface="Candara" panose="020E0502030303020204" pitchFamily="34" charset="0"/>
                <a:ea typeface="+mn-ea"/>
                <a:cs typeface="+mn-cs"/>
              </a:rPr>
              <a:t>1,1 G$</a:t>
            </a:r>
          </a:p>
          <a:p>
            <a:pPr marL="26670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sz="1100" b="1" i="0" u="none" strike="noStrike" kern="1200" cap="none" spc="0" normalizeH="0" baseline="0" noProof="0" dirty="0">
                <a:ln>
                  <a:noFill/>
                </a:ln>
                <a:solidFill>
                  <a:prstClr val="white">
                    <a:lumMod val="50000"/>
                  </a:prstClr>
                </a:solidFill>
                <a:effectLst/>
                <a:uLnTx/>
                <a:uFillTx/>
                <a:latin typeface="Candara" panose="020E0502030303020204" pitchFamily="34" charset="0"/>
                <a:ea typeface="+mn-ea"/>
                <a:cs typeface="+mn-cs"/>
              </a:rPr>
              <a:t>Crédits additionnels : </a:t>
            </a:r>
            <a:r>
              <a:rPr kumimoji="0" lang="fr-CA" sz="1400" b="1" i="0" u="none" strike="noStrike" kern="1200" cap="none" spc="0" normalizeH="0" baseline="0" noProof="0" dirty="0">
                <a:ln>
                  <a:noFill/>
                </a:ln>
                <a:solidFill>
                  <a:srgbClr val="60BCCD"/>
                </a:solidFill>
                <a:effectLst/>
                <a:uLnTx/>
                <a:uFillTx/>
                <a:latin typeface="Candara" panose="020E0502030303020204" pitchFamily="34" charset="0"/>
                <a:ea typeface="+mn-ea"/>
                <a:cs typeface="+mn-cs"/>
              </a:rPr>
              <a:t>1 G$</a:t>
            </a:r>
            <a:endParaRPr kumimoji="0" lang="fr-CA" sz="1100" b="1" i="0" u="none" strike="noStrike" kern="1200" cap="none" spc="0" normalizeH="0" baseline="0" noProof="0" dirty="0">
              <a:ln>
                <a:noFill/>
              </a:ln>
              <a:solidFill>
                <a:srgbClr val="60BCCD"/>
              </a:solidFill>
              <a:effectLst/>
              <a:uLnTx/>
              <a:uFillTx/>
              <a:latin typeface="Candara Light" panose="020E0502030303020204" pitchFamily="34" charset="0"/>
              <a:ea typeface="+mn-ea"/>
              <a:cs typeface="+mn-cs"/>
            </a:endParaRPr>
          </a:p>
        </p:txBody>
      </p:sp>
      <p:sp>
        <p:nvSpPr>
          <p:cNvPr id="8" name="Espace réservé du contenu 3"/>
          <p:cNvSpPr>
            <a:spLocks noGrp="1"/>
          </p:cNvSpPr>
          <p:nvPr>
            <p:ph sz="half" idx="2"/>
            <p:custDataLst>
              <p:tags r:id="rId4"/>
            </p:custDataLst>
          </p:nvPr>
        </p:nvSpPr>
        <p:spPr>
          <a:xfrm>
            <a:off x="829207" y="2550428"/>
            <a:ext cx="7813493" cy="3459111"/>
          </a:xfrm>
        </p:spPr>
        <p:txBody>
          <a:bodyPr>
            <a:noAutofit/>
          </a:bodyPr>
          <a:lstStyle/>
          <a:p>
            <a:pPr>
              <a:buClr>
                <a:srgbClr val="8AD4E1"/>
              </a:buClr>
              <a:defRPr/>
            </a:pPr>
            <a:r>
              <a:rPr lang="fr-CA" sz="1800" b="1" dirty="0">
                <a:solidFill>
                  <a:srgbClr val="3F2D72"/>
                </a:solidFill>
                <a:latin typeface="Candara" panose="020E0502030303020204" pitchFamily="34" charset="0"/>
              </a:rPr>
              <a:t>Libérer le personnel infirmier du travail administratif en recrutant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des agents administratifs dans les services cliniques </a:t>
            </a:r>
          </a:p>
          <a:p>
            <a:pPr marL="669925" indent="-228600">
              <a:buClr>
                <a:srgbClr val="8AD4E1"/>
              </a:buClr>
              <a:defRPr/>
            </a:pPr>
            <a:r>
              <a:rPr lang="fr-CA" sz="1400" dirty="0">
                <a:solidFill>
                  <a:srgbClr val="2D2E83"/>
                </a:solidFill>
                <a:latin typeface="Candara Light" panose="020E0502030303020204" pitchFamily="34" charset="0"/>
              </a:rPr>
              <a:t>Élaboration d’une </a:t>
            </a:r>
            <a:r>
              <a:rPr lang="fr-CA" sz="1400" b="1" dirty="0">
                <a:solidFill>
                  <a:srgbClr val="22B2BE"/>
                </a:solidFill>
                <a:latin typeface="Candara" panose="020E0502030303020204" pitchFamily="34" charset="0"/>
              </a:rPr>
              <a:t>AEP de 240 heures</a:t>
            </a:r>
          </a:p>
          <a:p>
            <a:pPr marL="669925" indent="-228600">
              <a:spcBef>
                <a:spcPts val="500"/>
              </a:spcBef>
              <a:buClr>
                <a:srgbClr val="8AD4E1"/>
              </a:buClr>
              <a:defRPr/>
            </a:pPr>
            <a:r>
              <a:rPr lang="fr-CA" sz="1400" dirty="0">
                <a:solidFill>
                  <a:srgbClr val="2D2E83"/>
                </a:solidFill>
                <a:latin typeface="Candara Light" panose="020E0502030303020204" pitchFamily="34" charset="0"/>
              </a:rPr>
              <a:t>Programme de bourses de </a:t>
            </a:r>
            <a:r>
              <a:rPr lang="fr-CA" sz="1400" b="1" dirty="0">
                <a:solidFill>
                  <a:srgbClr val="22B2BE"/>
                </a:solidFill>
                <a:latin typeface="Candara" panose="020E0502030303020204" pitchFamily="34" charset="0"/>
              </a:rPr>
              <a:t>4 000 $/candidat</a:t>
            </a:r>
          </a:p>
          <a:p>
            <a:pPr marL="342900" lvl="1">
              <a:spcBef>
                <a:spcPts val="1000"/>
              </a:spcBef>
              <a:buClr>
                <a:srgbClr val="8AD4E1"/>
              </a:buClr>
              <a:defRPr/>
            </a:pPr>
            <a:r>
              <a:rPr lang="fr-CA" sz="1800" b="1" dirty="0">
                <a:solidFill>
                  <a:srgbClr val="3F2D72"/>
                </a:solidFill>
                <a:latin typeface="Candara" panose="020E0502030303020204" pitchFamily="34" charset="0"/>
              </a:rPr>
              <a:t>Favoriser l’accès à la qualification universitaire vers la profession d’infirmière clinicienne</a:t>
            </a:r>
          </a:p>
          <a:p>
            <a:pPr lvl="1">
              <a:spcBef>
                <a:spcPts val="1000"/>
              </a:spcBef>
              <a:buClr>
                <a:srgbClr val="8AD4E1"/>
              </a:buClr>
            </a:pPr>
            <a:r>
              <a:rPr lang="fr-CA" sz="1400" b="1" dirty="0">
                <a:solidFill>
                  <a:srgbClr val="22B2BE"/>
                </a:solidFill>
                <a:latin typeface="Candara" panose="020E0502030303020204" pitchFamily="34" charset="0"/>
              </a:rPr>
              <a:t>Reconfigurer l’offre de formation </a:t>
            </a:r>
            <a:r>
              <a:rPr lang="fr-CA" sz="1400" dirty="0">
                <a:solidFill>
                  <a:srgbClr val="2D2E83"/>
                </a:solidFill>
                <a:latin typeface="Candara Light" panose="020E0502030303020204" pitchFamily="34" charset="0"/>
              </a:rPr>
              <a:t>en sciences infirmières</a:t>
            </a:r>
          </a:p>
          <a:p>
            <a:pPr lvl="1" fontAlgn="base">
              <a:buClr>
                <a:srgbClr val="8AD4E1"/>
              </a:buClr>
            </a:pPr>
            <a:r>
              <a:rPr lang="fr-CA" sz="1400" b="1" dirty="0">
                <a:solidFill>
                  <a:srgbClr val="22B2BE"/>
                </a:solidFill>
                <a:latin typeface="Candara" panose="020E0502030303020204" pitchFamily="34" charset="0"/>
              </a:rPr>
              <a:t>Réorganiser la formation </a:t>
            </a:r>
            <a:r>
              <a:rPr lang="fr-CA" sz="1400" dirty="0">
                <a:solidFill>
                  <a:srgbClr val="2D2E83"/>
                </a:solidFill>
                <a:latin typeface="Candara Light" panose="020E0502030303020204" pitchFamily="34" charset="0"/>
              </a:rPr>
              <a:t>en raison de l’évolution d’un contexte </a:t>
            </a:r>
            <a:br>
              <a:rPr lang="fr-CA" sz="1400" dirty="0">
                <a:solidFill>
                  <a:srgbClr val="2D2E83"/>
                </a:solidFill>
                <a:latin typeface="Candara Light" panose="020E0502030303020204" pitchFamily="34" charset="0"/>
              </a:rPr>
            </a:br>
            <a:r>
              <a:rPr lang="fr-CA" sz="1400" dirty="0">
                <a:solidFill>
                  <a:srgbClr val="2D2E83"/>
                </a:solidFill>
                <a:latin typeface="Candara Light" panose="020E0502030303020204" pitchFamily="34" charset="0"/>
              </a:rPr>
              <a:t>ou de l’émergence d’une situation particulière</a:t>
            </a:r>
          </a:p>
          <a:p>
            <a:pPr lvl="1" fontAlgn="base">
              <a:buClr>
                <a:srgbClr val="8AD4E1"/>
              </a:buClr>
            </a:pPr>
            <a:r>
              <a:rPr lang="fr-CA" sz="1400" b="1" dirty="0">
                <a:solidFill>
                  <a:srgbClr val="22B2BE"/>
                </a:solidFill>
                <a:latin typeface="Candara" panose="020E0502030303020204" pitchFamily="34" charset="0"/>
              </a:rPr>
              <a:t>Développer de façon concertée </a:t>
            </a:r>
            <a:r>
              <a:rPr lang="fr-CA" sz="1400" dirty="0">
                <a:solidFill>
                  <a:srgbClr val="2D2E83"/>
                </a:solidFill>
                <a:latin typeface="Candara Light" panose="020E0502030303020204" pitchFamily="34" charset="0"/>
              </a:rPr>
              <a:t>des activités de formation et de supervision </a:t>
            </a:r>
            <a:br>
              <a:rPr lang="fr-CA" sz="1400" dirty="0">
                <a:solidFill>
                  <a:srgbClr val="2D2E83"/>
                </a:solidFill>
                <a:latin typeface="Candara Light" panose="020E0502030303020204" pitchFamily="34" charset="0"/>
              </a:rPr>
            </a:br>
            <a:r>
              <a:rPr lang="fr-CA" sz="1400" dirty="0">
                <a:solidFill>
                  <a:srgbClr val="2D2E83"/>
                </a:solidFill>
                <a:latin typeface="Candara Light" panose="020E0502030303020204" pitchFamily="34" charset="0"/>
              </a:rPr>
              <a:t>des stages à distance</a:t>
            </a:r>
          </a:p>
          <a:p>
            <a:pPr lvl="1" fontAlgn="base">
              <a:buClr>
                <a:srgbClr val="8AD4E1"/>
              </a:buClr>
            </a:pPr>
            <a:r>
              <a:rPr lang="fr-CA" sz="1400" b="1" dirty="0">
                <a:solidFill>
                  <a:srgbClr val="22B2BE"/>
                </a:solidFill>
                <a:latin typeface="Candara" panose="020E0502030303020204" pitchFamily="34" charset="0"/>
              </a:rPr>
              <a:t>Développer de nouvelles formations </a:t>
            </a:r>
            <a:r>
              <a:rPr lang="fr-CA" sz="1400" dirty="0">
                <a:solidFill>
                  <a:srgbClr val="2D2E83"/>
                </a:solidFill>
                <a:latin typeface="Candara Light" panose="020E0502030303020204" pitchFamily="34" charset="0"/>
              </a:rPr>
              <a:t>courtes répondant à des besoins prioritaires</a:t>
            </a:r>
          </a:p>
        </p:txBody>
      </p:sp>
      <p:sp>
        <p:nvSpPr>
          <p:cNvPr id="10" name="Titre 1">
            <a:extLst>
              <a:ext uri="{FF2B5EF4-FFF2-40B4-BE49-F238E27FC236}">
                <a16:creationId xmlns:a16="http://schemas.microsoft.com/office/drawing/2014/main" id="{FF713A27-5418-4740-B39B-C74ABF9EB547}"/>
              </a:ext>
            </a:extLst>
          </p:cNvPr>
          <p:cNvSpPr txBox="1">
            <a:spLocks/>
          </p:cNvSpPr>
          <p:nvPr>
            <p:custDataLst>
              <p:tags r:id="rId5"/>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sp>
        <p:nvSpPr>
          <p:cNvPr id="11" name="ZoneTexte 10">
            <a:extLst>
              <a:ext uri="{FF2B5EF4-FFF2-40B4-BE49-F238E27FC236}">
                <a16:creationId xmlns:a16="http://schemas.microsoft.com/office/drawing/2014/main" id="{03AD6665-0B8B-4596-80B3-56FFCA975024}"/>
              </a:ext>
            </a:extLst>
          </p:cNvPr>
          <p:cNvSpPr txBox="1"/>
          <p:nvPr>
            <p:custDataLst>
              <p:tags r:id="rId6"/>
            </p:custDataLst>
          </p:nvPr>
        </p:nvSpPr>
        <p:spPr>
          <a:xfrm>
            <a:off x="756000" y="975379"/>
            <a:ext cx="7844168" cy="369332"/>
          </a:xfrm>
          <a:prstGeom prst="rect">
            <a:avLst/>
          </a:prstGeom>
          <a:noFill/>
        </p:spPr>
        <p:txBody>
          <a:bodyPr wrap="square" rtlCol="0">
            <a:spAutoFit/>
          </a:bodyPr>
          <a:lstStyle/>
          <a:p>
            <a:r>
              <a:rPr lang="fr-CA" b="1" dirty="0">
                <a:solidFill>
                  <a:schemeClr val="bg1"/>
                </a:solidFill>
              </a:rPr>
              <a:t>SANTÉ ET SERVICES SOCIAUX </a:t>
            </a:r>
            <a:r>
              <a:rPr lang="fr-CA" sz="1600" b="1" dirty="0">
                <a:solidFill>
                  <a:schemeClr val="bg1"/>
                </a:solidFill>
              </a:rPr>
              <a:t>(Incluant la santé mentale et la protection de la jeunesse)</a:t>
            </a:r>
            <a:endParaRPr lang="fr-CA" b="1" dirty="0">
              <a:solidFill>
                <a:schemeClr val="bg1"/>
              </a:solidFill>
            </a:endParaRPr>
          </a:p>
        </p:txBody>
      </p:sp>
    </p:spTree>
    <p:extLst>
      <p:ext uri="{BB962C8B-B14F-4D97-AF65-F5344CB8AC3E}">
        <p14:creationId xmlns:p14="http://schemas.microsoft.com/office/powerpoint/2010/main" val="35862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1815549"/>
            <a:ext cx="7813493" cy="4021833"/>
          </a:xfrm>
        </p:spPr>
        <p:txBody>
          <a:bodyPr>
            <a:noAutofit/>
          </a:bodyPr>
          <a:lstStyle/>
          <a:p>
            <a:pPr>
              <a:buClr>
                <a:srgbClr val="8AD4E1"/>
              </a:buClr>
              <a:defRPr/>
            </a:pPr>
            <a:r>
              <a:rPr lang="fr-CA" sz="1800" b="1" dirty="0">
                <a:solidFill>
                  <a:srgbClr val="3F2D72"/>
                </a:solidFill>
                <a:latin typeface="Candara" panose="020E0502030303020204" pitchFamily="34" charset="0"/>
              </a:rPr>
              <a:t>Favoriser l’accès à la qualification vers la profession d’infirmière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dans les collèges </a:t>
            </a:r>
          </a:p>
          <a:p>
            <a:pPr marL="669925" indent="-228600">
              <a:buClr>
                <a:srgbClr val="8AD4E1"/>
              </a:buClr>
              <a:defRPr/>
            </a:pPr>
            <a:r>
              <a:rPr lang="fr-CA" sz="1400" b="1" dirty="0">
                <a:solidFill>
                  <a:srgbClr val="22B2BE"/>
                </a:solidFill>
                <a:latin typeface="Candara" panose="020E0502030303020204" pitchFamily="34" charset="0"/>
              </a:rPr>
              <a:t>Développement d’une attestation d’études collégiales : </a:t>
            </a:r>
            <a:r>
              <a:rPr lang="fr-CA" sz="1400" dirty="0">
                <a:solidFill>
                  <a:srgbClr val="2D2E83"/>
                </a:solidFill>
                <a:latin typeface="Candara Light" panose="020E0502030303020204" pitchFamily="34" charset="0"/>
              </a:rPr>
              <a:t>permettra aux infirmières auxiliaires d’accéder rapidement à la profession d’infirmière</a:t>
            </a:r>
          </a:p>
          <a:p>
            <a:pPr marL="669925" indent="-228600">
              <a:buClr>
                <a:srgbClr val="8AD4E1"/>
              </a:buClr>
              <a:defRPr/>
            </a:pPr>
            <a:r>
              <a:rPr lang="fr-CA" sz="1400" b="1" dirty="0">
                <a:solidFill>
                  <a:srgbClr val="22B2BE"/>
                </a:solidFill>
                <a:latin typeface="Candara" panose="020E0502030303020204" pitchFamily="34" charset="0"/>
              </a:rPr>
              <a:t>Obtention du droit d’exercer au Québec : </a:t>
            </a:r>
            <a:r>
              <a:rPr lang="fr-CA" sz="1400" dirty="0">
                <a:solidFill>
                  <a:srgbClr val="2D2E83"/>
                </a:solidFill>
                <a:latin typeface="Candara Light" panose="020E0502030303020204" pitchFamily="34" charset="0"/>
              </a:rPr>
              <a:t>Suivi pédagogique accru des infirmières formées à l’extérieur du Québec et devant suivre une formation d’appoint</a:t>
            </a:r>
          </a:p>
          <a:p>
            <a:pPr>
              <a:buClr>
                <a:srgbClr val="8AD4E1"/>
              </a:buClr>
              <a:defRPr/>
            </a:pPr>
            <a:r>
              <a:rPr lang="fr-CA" sz="1800" b="1" dirty="0">
                <a:solidFill>
                  <a:srgbClr val="3F2D72"/>
                </a:solidFill>
                <a:latin typeface="Candara" panose="020E0502030303020204" pitchFamily="34" charset="0"/>
              </a:rPr>
              <a:t>Offrir la gratuité scolaire pour la formation à temps partiel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des infirmières auxiliaires et des préposés aux bénéficiaires</a:t>
            </a:r>
          </a:p>
          <a:p>
            <a:pPr marL="669925" indent="-228600">
              <a:buClr>
                <a:srgbClr val="8AD4E1"/>
              </a:buClr>
              <a:defRPr/>
            </a:pPr>
            <a:r>
              <a:rPr lang="fr-CA" sz="1400" dirty="0">
                <a:solidFill>
                  <a:srgbClr val="2D2E83"/>
                </a:solidFill>
                <a:latin typeface="Candara Light" panose="020E0502030303020204" pitchFamily="34" charset="0"/>
              </a:rPr>
              <a:t>Formation pouvant être suivie à raison de </a:t>
            </a:r>
            <a:r>
              <a:rPr lang="fr-CA" sz="1400" b="1" dirty="0">
                <a:solidFill>
                  <a:srgbClr val="22B2BE"/>
                </a:solidFill>
                <a:latin typeface="Candara" panose="020E0502030303020204" pitchFamily="34" charset="0"/>
              </a:rPr>
              <a:t>9 à 14 heures par semaine </a:t>
            </a:r>
          </a:p>
          <a:p>
            <a:pPr marL="361950" indent="-228600">
              <a:buClr>
                <a:srgbClr val="8AD4E1"/>
              </a:buClr>
              <a:defRPr/>
            </a:pPr>
            <a:r>
              <a:rPr lang="fr-CA" sz="1800" b="1" dirty="0">
                <a:solidFill>
                  <a:srgbClr val="3F2D72"/>
                </a:solidFill>
                <a:latin typeface="Candara" panose="020E0502030303020204" pitchFamily="34" charset="0"/>
              </a:rPr>
              <a:t>Bonification du soutien ciblé au démarrage de petites cohortes pour la formation des infirmières auxiliaires et des préposés aux bénéficiaires</a:t>
            </a:r>
          </a:p>
          <a:p>
            <a:pPr marL="669925" indent="-228600">
              <a:buClr>
                <a:srgbClr val="8AD4E1"/>
              </a:buClr>
              <a:defRPr/>
            </a:pPr>
            <a:r>
              <a:rPr lang="fr-CA" sz="1400" dirty="0">
                <a:solidFill>
                  <a:srgbClr val="2D2E83"/>
                </a:solidFill>
                <a:latin typeface="Candara Light" panose="020E0502030303020204" pitchFamily="34" charset="0"/>
              </a:rPr>
              <a:t>Maintenir une offre de formation professionnelle </a:t>
            </a:r>
            <a:r>
              <a:rPr lang="fr-CA" sz="1400" b="1" dirty="0">
                <a:solidFill>
                  <a:srgbClr val="22B2BE"/>
                </a:solidFill>
                <a:latin typeface="Candara" panose="020E0502030303020204" pitchFamily="34" charset="0"/>
              </a:rPr>
              <a:t>dans toutes les régions du Québec</a:t>
            </a:r>
          </a:p>
        </p:txBody>
      </p:sp>
      <p:sp>
        <p:nvSpPr>
          <p:cNvPr id="12" name="Titre 1">
            <a:extLst>
              <a:ext uri="{FF2B5EF4-FFF2-40B4-BE49-F238E27FC236}">
                <a16:creationId xmlns:a16="http://schemas.microsoft.com/office/drawing/2014/main" id="{B12ABDA6-2F2A-4D18-8496-98223622DE6F}"/>
              </a:ext>
            </a:extLst>
          </p:cNvPr>
          <p:cNvSpPr txBox="1">
            <a:spLocks/>
          </p:cNvSpPr>
          <p:nvPr>
            <p:custDataLst>
              <p:tags r:id="rId2"/>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pic>
        <p:nvPicPr>
          <p:cNvPr id="15" name="Image 14">
            <a:extLst>
              <a:ext uri="{FF2B5EF4-FFF2-40B4-BE49-F238E27FC236}">
                <a16:creationId xmlns:a16="http://schemas.microsoft.com/office/drawing/2014/main" id="{A2308976-DC6E-4894-A5D9-67394D6CDF82}"/>
              </a:ext>
            </a:extLst>
          </p:cNvPr>
          <p:cNvPicPr>
            <a:picLocks noChangeAspect="1"/>
          </p:cNvPicPr>
          <p:nvPr>
            <p:custDataLst>
              <p:tags r:id="rId3"/>
            </p:custDataLst>
          </p:nvPr>
        </p:nvPicPr>
        <p:blipFill rotWithShape="1">
          <a:blip r:embed="rId6"/>
          <a:srcRect r="17482" b="11111"/>
          <a:stretch/>
        </p:blipFill>
        <p:spPr>
          <a:xfrm>
            <a:off x="798532" y="997437"/>
            <a:ext cx="7886700" cy="324043"/>
          </a:xfrm>
          <a:prstGeom prst="rect">
            <a:avLst/>
          </a:prstGeom>
        </p:spPr>
      </p:pic>
      <p:sp>
        <p:nvSpPr>
          <p:cNvPr id="16" name="ZoneTexte 15">
            <a:extLst>
              <a:ext uri="{FF2B5EF4-FFF2-40B4-BE49-F238E27FC236}">
                <a16:creationId xmlns:a16="http://schemas.microsoft.com/office/drawing/2014/main" id="{788E5D89-3A82-4EB3-997E-3A3E3422C51E}"/>
              </a:ext>
            </a:extLst>
          </p:cNvPr>
          <p:cNvSpPr txBox="1"/>
          <p:nvPr>
            <p:custDataLst>
              <p:tags r:id="rId4"/>
            </p:custDataLst>
          </p:nvPr>
        </p:nvSpPr>
        <p:spPr>
          <a:xfrm>
            <a:off x="756000" y="975379"/>
            <a:ext cx="7844168" cy="369332"/>
          </a:xfrm>
          <a:prstGeom prst="rect">
            <a:avLst/>
          </a:prstGeom>
          <a:noFill/>
        </p:spPr>
        <p:txBody>
          <a:bodyPr wrap="square" rtlCol="0">
            <a:spAutoFit/>
          </a:bodyPr>
          <a:lstStyle/>
          <a:p>
            <a:r>
              <a:rPr lang="fr-CA" b="1" dirty="0">
                <a:solidFill>
                  <a:schemeClr val="bg1"/>
                </a:solidFill>
              </a:rPr>
              <a:t>SANTÉ ET SERVICES SOCIAUX </a:t>
            </a:r>
            <a:r>
              <a:rPr lang="fr-CA" sz="1600" b="1" dirty="0">
                <a:solidFill>
                  <a:schemeClr val="bg1"/>
                </a:solidFill>
              </a:rPr>
              <a:t>(Incluant la santé mentale et la protection de la jeunesse)</a:t>
            </a:r>
            <a:endParaRPr lang="fr-CA" b="1" dirty="0">
              <a:solidFill>
                <a:schemeClr val="bg1"/>
              </a:solidFill>
            </a:endParaRPr>
          </a:p>
        </p:txBody>
      </p:sp>
    </p:spTree>
    <p:extLst>
      <p:ext uri="{BB962C8B-B14F-4D97-AF65-F5344CB8AC3E}">
        <p14:creationId xmlns:p14="http://schemas.microsoft.com/office/powerpoint/2010/main" val="3226717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755999" y="1815549"/>
            <a:ext cx="8046256" cy="4021833"/>
          </a:xfrm>
        </p:spPr>
        <p:txBody>
          <a:bodyPr>
            <a:noAutofit/>
          </a:bodyPr>
          <a:lstStyle/>
          <a:p>
            <a:pPr>
              <a:buClr>
                <a:srgbClr val="8AD4E1"/>
              </a:buClr>
              <a:defRPr/>
            </a:pPr>
            <a:r>
              <a:rPr lang="fr-CA" sz="1800" b="1" dirty="0">
                <a:solidFill>
                  <a:srgbClr val="3F2D72"/>
                </a:solidFill>
                <a:latin typeface="Candara" panose="020E0502030303020204" pitchFamily="34" charset="0"/>
              </a:rPr>
              <a:t>Accélérer la formation des infirmières auxiliaires</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DEP accéléré de </a:t>
            </a:r>
            <a:r>
              <a:rPr lang="fr-CA" sz="1400" b="1" dirty="0">
                <a:solidFill>
                  <a:srgbClr val="22B2BE"/>
                </a:solidFill>
                <a:latin typeface="Candara" panose="020E0502030303020204" pitchFamily="34" charset="0"/>
              </a:rPr>
              <a:t>22 à 14 mois</a:t>
            </a:r>
          </a:p>
          <a:p>
            <a:pPr marL="669925" lvl="1" indent="-228600">
              <a:buClr>
                <a:srgbClr val="8AD4E1"/>
              </a:buClr>
              <a:defRPr/>
            </a:pPr>
            <a:r>
              <a:rPr lang="fr-CA" sz="1400" dirty="0">
                <a:solidFill>
                  <a:srgbClr val="2D2E83"/>
                </a:solidFill>
                <a:latin typeface="Candara Light" panose="020E0502030303020204" pitchFamily="34" charset="0"/>
              </a:rPr>
              <a:t>Bourses de </a:t>
            </a:r>
            <a:r>
              <a:rPr lang="fr-CA" sz="1400" b="1" dirty="0">
                <a:solidFill>
                  <a:srgbClr val="22B2BE"/>
                </a:solidFill>
                <a:latin typeface="Candara" panose="020E0502030303020204" pitchFamily="34" charset="0"/>
              </a:rPr>
              <a:t>20 000 $/candidat</a:t>
            </a:r>
          </a:p>
          <a:p>
            <a:pPr marL="342900" lvl="1">
              <a:spcBef>
                <a:spcPts val="1000"/>
              </a:spcBef>
              <a:buClr>
                <a:srgbClr val="8AD4E1"/>
              </a:buClr>
              <a:defRPr/>
            </a:pPr>
            <a:r>
              <a:rPr lang="fr-CA" sz="1800" b="1" dirty="0">
                <a:solidFill>
                  <a:srgbClr val="3F2D72"/>
                </a:solidFill>
                <a:latin typeface="Candara" panose="020E0502030303020204" pitchFamily="34" charset="0"/>
              </a:rPr>
              <a:t>Démarrer une cohorte de formation dans le programme d’études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Soutien aux soins d’assistance en établissement de santé en 2023-2024</a:t>
            </a:r>
          </a:p>
          <a:p>
            <a:pPr marL="669925" lvl="1" indent="-228600">
              <a:spcBef>
                <a:spcPts val="1000"/>
              </a:spcBef>
              <a:buClr>
                <a:srgbClr val="8AD4E1"/>
              </a:buClr>
              <a:defRPr/>
            </a:pPr>
            <a:r>
              <a:rPr lang="fr-CA" sz="1400" b="1" dirty="0">
                <a:solidFill>
                  <a:srgbClr val="22B2BE"/>
                </a:solidFill>
                <a:latin typeface="Candara" panose="020E0502030303020204" pitchFamily="34" charset="0"/>
              </a:rPr>
              <a:t>2023-2024 : </a:t>
            </a:r>
            <a:r>
              <a:rPr lang="fr-CA" sz="1400" dirty="0">
                <a:solidFill>
                  <a:srgbClr val="2D2E83"/>
                </a:solidFill>
                <a:latin typeface="Candara Light" panose="020E0502030303020204" pitchFamily="34" charset="0"/>
              </a:rPr>
              <a:t>nouvelle cohorte de candidats pour devenir préposés aux bénéficiaires, dans toutes les régions du Québec</a:t>
            </a:r>
          </a:p>
          <a:p>
            <a:pPr marL="669925" lvl="1" indent="-228600">
              <a:buClr>
                <a:srgbClr val="8AD4E1"/>
              </a:buClr>
              <a:defRPr/>
            </a:pPr>
            <a:r>
              <a:rPr lang="fr-CA" sz="1400" dirty="0">
                <a:solidFill>
                  <a:srgbClr val="2D2E83"/>
                </a:solidFill>
                <a:latin typeface="Candara Light" panose="020E0502030303020204" pitchFamily="34" charset="0"/>
              </a:rPr>
              <a:t>Programme de bourses de </a:t>
            </a:r>
            <a:r>
              <a:rPr lang="fr-CA" sz="1400" b="1" dirty="0">
                <a:solidFill>
                  <a:srgbClr val="22B2BE"/>
                </a:solidFill>
                <a:latin typeface="Candara" panose="020E0502030303020204" pitchFamily="34" charset="0"/>
              </a:rPr>
              <a:t>9 210 $ par candidat</a:t>
            </a:r>
            <a:endParaRPr lang="fr-CA" sz="1400" dirty="0">
              <a:solidFill>
                <a:srgbClr val="2D2E83"/>
              </a:solidFill>
              <a:latin typeface="Candara Light" panose="020E0502030303020204" pitchFamily="34" charset="0"/>
            </a:endParaRPr>
          </a:p>
          <a:p>
            <a:pPr marL="342900" lvl="1">
              <a:spcBef>
                <a:spcPts val="1000"/>
              </a:spcBef>
              <a:buClr>
                <a:srgbClr val="8AD4E1"/>
              </a:buClr>
              <a:defRPr/>
            </a:pPr>
            <a:r>
              <a:rPr lang="fr-CA" sz="1800" b="1" dirty="0">
                <a:solidFill>
                  <a:srgbClr val="3F2D72"/>
                </a:solidFill>
                <a:latin typeface="Candara" panose="020E0502030303020204" pitchFamily="34" charset="0"/>
              </a:rPr>
              <a:t>Attirer des infirmières provenant de l’étranger</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Recruter des infirmières diplômées à l’étranger et leur offrir un</a:t>
            </a:r>
            <a:r>
              <a:rPr lang="fr-CA" sz="1400" b="1" dirty="0">
                <a:solidFill>
                  <a:srgbClr val="22B2BE"/>
                </a:solidFill>
                <a:latin typeface="Candara" panose="020E0502030303020204" pitchFamily="34" charset="0"/>
              </a:rPr>
              <a:t> soutien et un accompagnement dans le processus de reconnaissance de leurs compétence</a:t>
            </a:r>
            <a:r>
              <a:rPr lang="fr-CA" sz="1400" dirty="0">
                <a:solidFill>
                  <a:srgbClr val="2D2E83"/>
                </a:solidFill>
                <a:latin typeface="Candara Light" panose="020E0502030303020204" pitchFamily="34" charset="0"/>
              </a:rPr>
              <a:t>s</a:t>
            </a:r>
          </a:p>
          <a:p>
            <a:pPr marL="669925" lvl="1" indent="-228600">
              <a:buClr>
                <a:srgbClr val="8AD4E1"/>
              </a:buClr>
              <a:defRPr/>
            </a:pPr>
            <a:r>
              <a:rPr lang="fr-CA" sz="1400" dirty="0">
                <a:solidFill>
                  <a:srgbClr val="2D2E83"/>
                </a:solidFill>
                <a:latin typeface="Candara Light" panose="020E0502030303020204" pitchFamily="34" charset="0"/>
              </a:rPr>
              <a:t>Pendant leurs études, les étudiantes pourront </a:t>
            </a:r>
            <a:r>
              <a:rPr lang="fr-CA" sz="1400" b="1" dirty="0">
                <a:solidFill>
                  <a:srgbClr val="22B2BE"/>
                </a:solidFill>
                <a:latin typeface="Candara" panose="020E0502030303020204" pitchFamily="34" charset="0"/>
              </a:rPr>
              <a:t>exercer à temps partiel la profession de préposées aux bénéficiaires</a:t>
            </a:r>
          </a:p>
        </p:txBody>
      </p:sp>
      <p:sp>
        <p:nvSpPr>
          <p:cNvPr id="5" name="Titre 1">
            <a:extLst>
              <a:ext uri="{FF2B5EF4-FFF2-40B4-BE49-F238E27FC236}">
                <a16:creationId xmlns:a16="http://schemas.microsoft.com/office/drawing/2014/main" id="{267FB7D0-89ED-4D35-8430-DFBABE578A2A}"/>
              </a:ext>
            </a:extLst>
          </p:cNvPr>
          <p:cNvSpPr txBox="1">
            <a:spLocks/>
          </p:cNvSpPr>
          <p:nvPr>
            <p:custDataLst>
              <p:tags r:id="rId2"/>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pic>
        <p:nvPicPr>
          <p:cNvPr id="11" name="Image 10">
            <a:extLst>
              <a:ext uri="{FF2B5EF4-FFF2-40B4-BE49-F238E27FC236}">
                <a16:creationId xmlns:a16="http://schemas.microsoft.com/office/drawing/2014/main" id="{3CF4A3E0-B965-490E-8498-2FE9081A1177}"/>
              </a:ext>
            </a:extLst>
          </p:cNvPr>
          <p:cNvPicPr>
            <a:picLocks noChangeAspect="1"/>
          </p:cNvPicPr>
          <p:nvPr>
            <p:custDataLst>
              <p:tags r:id="rId3"/>
            </p:custDataLst>
          </p:nvPr>
        </p:nvPicPr>
        <p:blipFill rotWithShape="1">
          <a:blip r:embed="rId6"/>
          <a:srcRect r="17482" b="11111"/>
          <a:stretch/>
        </p:blipFill>
        <p:spPr>
          <a:xfrm>
            <a:off x="798532" y="997437"/>
            <a:ext cx="7886700" cy="324043"/>
          </a:xfrm>
          <a:prstGeom prst="rect">
            <a:avLst/>
          </a:prstGeom>
        </p:spPr>
      </p:pic>
      <p:sp>
        <p:nvSpPr>
          <p:cNvPr id="12" name="ZoneTexte 11">
            <a:extLst>
              <a:ext uri="{FF2B5EF4-FFF2-40B4-BE49-F238E27FC236}">
                <a16:creationId xmlns:a16="http://schemas.microsoft.com/office/drawing/2014/main" id="{FD1B149C-D4C1-42FD-AEC8-A2939AD6FBD2}"/>
              </a:ext>
            </a:extLst>
          </p:cNvPr>
          <p:cNvSpPr txBox="1"/>
          <p:nvPr>
            <p:custDataLst>
              <p:tags r:id="rId4"/>
            </p:custDataLst>
          </p:nvPr>
        </p:nvSpPr>
        <p:spPr>
          <a:xfrm>
            <a:off x="756000" y="975379"/>
            <a:ext cx="7844168" cy="369332"/>
          </a:xfrm>
          <a:prstGeom prst="rect">
            <a:avLst/>
          </a:prstGeom>
          <a:noFill/>
        </p:spPr>
        <p:txBody>
          <a:bodyPr wrap="square" rtlCol="0">
            <a:spAutoFit/>
          </a:bodyPr>
          <a:lstStyle/>
          <a:p>
            <a:r>
              <a:rPr lang="fr-CA" b="1" dirty="0">
                <a:solidFill>
                  <a:schemeClr val="bg1"/>
                </a:solidFill>
              </a:rPr>
              <a:t>SANTÉ ET SERVICES SOCIAUX </a:t>
            </a:r>
            <a:r>
              <a:rPr lang="fr-CA" sz="1600" b="1" dirty="0">
                <a:solidFill>
                  <a:schemeClr val="bg1"/>
                </a:solidFill>
              </a:rPr>
              <a:t>(Incluant la santé mentale et la protection de la jeunesse)</a:t>
            </a:r>
            <a:endParaRPr lang="fr-CA" b="1" dirty="0">
              <a:solidFill>
                <a:schemeClr val="bg1"/>
              </a:solidFill>
            </a:endParaRPr>
          </a:p>
        </p:txBody>
      </p:sp>
    </p:spTree>
    <p:extLst>
      <p:ext uri="{BB962C8B-B14F-4D97-AF65-F5344CB8AC3E}">
        <p14:creationId xmlns:p14="http://schemas.microsoft.com/office/powerpoint/2010/main" val="1320503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755999" y="1815549"/>
            <a:ext cx="7886701" cy="4021833"/>
          </a:xfrm>
        </p:spPr>
        <p:txBody>
          <a:bodyPr>
            <a:noAutofit/>
          </a:bodyPr>
          <a:lstStyle/>
          <a:p>
            <a:pPr>
              <a:buClr>
                <a:srgbClr val="8AD4E1"/>
              </a:buClr>
              <a:defRPr/>
            </a:pPr>
            <a:r>
              <a:rPr lang="fr-CA" sz="1800" b="1" dirty="0">
                <a:solidFill>
                  <a:srgbClr val="3F2D72"/>
                </a:solidFill>
                <a:latin typeface="Candara" panose="020E0502030303020204" pitchFamily="34" charset="0"/>
              </a:rPr>
              <a:t>Soutenir les équipes de santé mentale et de protection de la jeunesse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en embauchant des bacheliers issus de disciplines de relations humaines</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Embauche de bacheliers non admissibles à un ordre professionnel dans des disciplines de santé mentale et de relations humaines – tels que les bacheliers en psychologie et en psychoéducation – pour intégrer les équipes de soins et de services</a:t>
            </a:r>
          </a:p>
          <a:p>
            <a:pPr>
              <a:buClr>
                <a:srgbClr val="8AD4E1"/>
              </a:buClr>
              <a:defRPr/>
            </a:pPr>
            <a:r>
              <a:rPr lang="fr-CA" sz="1800" b="1" dirty="0">
                <a:solidFill>
                  <a:srgbClr val="3F2D72"/>
                </a:solidFill>
                <a:latin typeface="Candara" panose="020E0502030303020204" pitchFamily="34" charset="0"/>
              </a:rPr>
              <a:t>Attirer et soutenir les étudiants afin d’augmenter le nombre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de psychothérapeutes</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Bourses d’études pour suivre la formation menant à l’acquisition du permis de psychothérapeute : </a:t>
            </a:r>
            <a:r>
              <a:rPr lang="fr-CA" sz="1400" b="1" dirty="0">
                <a:solidFill>
                  <a:srgbClr val="22B2BE"/>
                </a:solidFill>
                <a:latin typeface="Candara" panose="020E0502030303020204" pitchFamily="34" charset="0"/>
              </a:rPr>
              <a:t>10 000 $ ou 45 000 $/candidat</a:t>
            </a:r>
          </a:p>
        </p:txBody>
      </p:sp>
      <p:sp>
        <p:nvSpPr>
          <p:cNvPr id="5" name="Titre 1">
            <a:extLst>
              <a:ext uri="{FF2B5EF4-FFF2-40B4-BE49-F238E27FC236}">
                <a16:creationId xmlns:a16="http://schemas.microsoft.com/office/drawing/2014/main" id="{376773B0-5642-459E-8216-BDC1AE9B44A5}"/>
              </a:ext>
            </a:extLst>
          </p:cNvPr>
          <p:cNvSpPr txBox="1">
            <a:spLocks/>
          </p:cNvSpPr>
          <p:nvPr>
            <p:custDataLst>
              <p:tags r:id="rId2"/>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pic>
        <p:nvPicPr>
          <p:cNvPr id="11" name="Image 10">
            <a:extLst>
              <a:ext uri="{FF2B5EF4-FFF2-40B4-BE49-F238E27FC236}">
                <a16:creationId xmlns:a16="http://schemas.microsoft.com/office/drawing/2014/main" id="{3EA173E5-F215-4DA8-978B-722733275B3B}"/>
              </a:ext>
            </a:extLst>
          </p:cNvPr>
          <p:cNvPicPr>
            <a:picLocks noChangeAspect="1"/>
          </p:cNvPicPr>
          <p:nvPr>
            <p:custDataLst>
              <p:tags r:id="rId3"/>
            </p:custDataLst>
          </p:nvPr>
        </p:nvPicPr>
        <p:blipFill rotWithShape="1">
          <a:blip r:embed="rId6"/>
          <a:srcRect r="17482" b="11111"/>
          <a:stretch/>
        </p:blipFill>
        <p:spPr>
          <a:xfrm>
            <a:off x="798532" y="997437"/>
            <a:ext cx="7886700" cy="324043"/>
          </a:xfrm>
          <a:prstGeom prst="rect">
            <a:avLst/>
          </a:prstGeom>
        </p:spPr>
      </p:pic>
      <p:sp>
        <p:nvSpPr>
          <p:cNvPr id="12" name="ZoneTexte 11">
            <a:extLst>
              <a:ext uri="{FF2B5EF4-FFF2-40B4-BE49-F238E27FC236}">
                <a16:creationId xmlns:a16="http://schemas.microsoft.com/office/drawing/2014/main" id="{8D9429B8-5888-4F5C-97A1-73B1E5310240}"/>
              </a:ext>
            </a:extLst>
          </p:cNvPr>
          <p:cNvSpPr txBox="1"/>
          <p:nvPr>
            <p:custDataLst>
              <p:tags r:id="rId4"/>
            </p:custDataLst>
          </p:nvPr>
        </p:nvSpPr>
        <p:spPr>
          <a:xfrm>
            <a:off x="756000" y="975379"/>
            <a:ext cx="7844168" cy="369332"/>
          </a:xfrm>
          <a:prstGeom prst="rect">
            <a:avLst/>
          </a:prstGeom>
          <a:noFill/>
        </p:spPr>
        <p:txBody>
          <a:bodyPr wrap="square" rtlCol="0">
            <a:spAutoFit/>
          </a:bodyPr>
          <a:lstStyle/>
          <a:p>
            <a:r>
              <a:rPr lang="fr-CA" b="1" dirty="0">
                <a:solidFill>
                  <a:schemeClr val="bg1"/>
                </a:solidFill>
              </a:rPr>
              <a:t>SANTÉ ET SERVICES SOCIAUX </a:t>
            </a:r>
            <a:r>
              <a:rPr lang="fr-CA" sz="1600" b="1" dirty="0">
                <a:solidFill>
                  <a:schemeClr val="bg1"/>
                </a:solidFill>
              </a:rPr>
              <a:t>(Incluant la santé mentale et la protection de la jeunesse)</a:t>
            </a:r>
            <a:endParaRPr lang="fr-CA" b="1" dirty="0">
              <a:solidFill>
                <a:schemeClr val="bg1"/>
              </a:solidFill>
            </a:endParaRPr>
          </a:p>
        </p:txBody>
      </p:sp>
    </p:spTree>
    <p:extLst>
      <p:ext uri="{BB962C8B-B14F-4D97-AF65-F5344CB8AC3E}">
        <p14:creationId xmlns:p14="http://schemas.microsoft.com/office/powerpoint/2010/main" val="180748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6CE76D9E-E7A8-4DDE-8AB0-721A8FF60CDB}"/>
              </a:ext>
            </a:extLst>
          </p:cNvPr>
          <p:cNvPicPr>
            <a:picLocks noChangeAspect="1"/>
          </p:cNvPicPr>
          <p:nvPr>
            <p:custDataLst>
              <p:tags r:id="rId1"/>
            </p:custDataLst>
          </p:nvPr>
        </p:nvPicPr>
        <p:blipFill rotWithShape="1">
          <a:blip r:embed="rId8"/>
          <a:srcRect r="17482" b="11111"/>
          <a:stretch/>
        </p:blipFill>
        <p:spPr>
          <a:xfrm>
            <a:off x="798531" y="997437"/>
            <a:ext cx="7886701" cy="324043"/>
          </a:xfrm>
          <a:prstGeom prst="rect">
            <a:avLst/>
          </a:prstGeom>
        </p:spPr>
      </p:pic>
      <p:sp>
        <p:nvSpPr>
          <p:cNvPr id="8" name="Espace réservé du contenu 3"/>
          <p:cNvSpPr>
            <a:spLocks noGrp="1"/>
          </p:cNvSpPr>
          <p:nvPr>
            <p:ph sz="half" idx="2"/>
            <p:custDataLst>
              <p:tags r:id="rId2"/>
            </p:custDataLst>
          </p:nvPr>
        </p:nvSpPr>
        <p:spPr>
          <a:xfrm>
            <a:off x="829207" y="2766085"/>
            <a:ext cx="7813493" cy="3071297"/>
          </a:xfrm>
        </p:spPr>
        <p:txBody>
          <a:bodyPr>
            <a:noAutofit/>
          </a:bodyPr>
          <a:lstStyle/>
          <a:p>
            <a:pPr>
              <a:buClr>
                <a:schemeClr val="tx1"/>
              </a:buClr>
              <a:defRPr/>
            </a:pPr>
            <a:r>
              <a:rPr lang="fr-CA" sz="1800" b="1" dirty="0">
                <a:solidFill>
                  <a:srgbClr val="3F2D72"/>
                </a:solidFill>
                <a:latin typeface="Candara" panose="020E0502030303020204" pitchFamily="34" charset="0"/>
              </a:rPr>
              <a:t>Procéder à l’affectation du personnel enseignant avant la rentrée scolaire, soit dès le mois de juin</a:t>
            </a:r>
          </a:p>
          <a:p>
            <a:pPr>
              <a:buClr>
                <a:schemeClr val="tx1"/>
              </a:buClr>
              <a:defRPr/>
            </a:pPr>
            <a:r>
              <a:rPr lang="fr-CA" sz="1800" b="1" dirty="0">
                <a:solidFill>
                  <a:srgbClr val="3F2D72"/>
                </a:solidFill>
                <a:latin typeface="Candara" panose="020E0502030303020204" pitchFamily="34" charset="0"/>
              </a:rPr>
              <a:t>Former davantage d’enseignants</a:t>
            </a:r>
          </a:p>
          <a:p>
            <a:pPr marL="669925" lvl="1" indent="-228600">
              <a:spcBef>
                <a:spcPts val="1000"/>
              </a:spcBef>
              <a:buClr>
                <a:srgbClr val="4DC0DF">
                  <a:lumMod val="40000"/>
                  <a:lumOff val="60000"/>
                </a:srgbClr>
              </a:buClr>
              <a:defRPr/>
            </a:pPr>
            <a:r>
              <a:rPr lang="fr-CA" sz="1400" b="1" dirty="0">
                <a:solidFill>
                  <a:srgbClr val="22B2BE"/>
                </a:solidFill>
                <a:latin typeface="Candara" panose="020E0502030303020204" pitchFamily="34" charset="0"/>
              </a:rPr>
              <a:t>Diversifier l’accès à la profession </a:t>
            </a:r>
            <a:r>
              <a:rPr lang="fr-CA" sz="1400" dirty="0">
                <a:solidFill>
                  <a:srgbClr val="2D2E83"/>
                </a:solidFill>
                <a:latin typeface="Candara Light" panose="020E0502030303020204" pitchFamily="34" charset="0"/>
              </a:rPr>
              <a:t>d’enseignant et </a:t>
            </a:r>
            <a:r>
              <a:rPr lang="fr-CA" sz="1400" b="1" dirty="0">
                <a:solidFill>
                  <a:srgbClr val="22B2BE"/>
                </a:solidFill>
                <a:latin typeface="Candara" panose="020E0502030303020204" pitchFamily="34" charset="0"/>
              </a:rPr>
              <a:t>accroître le nombre de diplômés </a:t>
            </a:r>
            <a:r>
              <a:rPr lang="fr-CA" sz="1400" dirty="0">
                <a:solidFill>
                  <a:srgbClr val="2D2E83"/>
                </a:solidFill>
                <a:latin typeface="Candara Light" panose="020E0502030303020204" pitchFamily="34" charset="0"/>
              </a:rPr>
              <a:t>en enseignement</a:t>
            </a:r>
          </a:p>
          <a:p>
            <a:pPr marL="669925" lvl="1" indent="-228600">
              <a:buClr>
                <a:srgbClr val="4DC0DF">
                  <a:lumMod val="40000"/>
                  <a:lumOff val="60000"/>
                </a:srgbClr>
              </a:buClr>
              <a:defRPr/>
            </a:pPr>
            <a:r>
              <a:rPr lang="fr-CA" sz="1400" b="1" dirty="0">
                <a:solidFill>
                  <a:srgbClr val="22B2BE"/>
                </a:solidFill>
                <a:latin typeface="Candara" panose="020E0502030303020204" pitchFamily="34" charset="0"/>
              </a:rPr>
              <a:t>Soutenir des parcours de formation </a:t>
            </a:r>
            <a:r>
              <a:rPr lang="fr-CA" sz="1400" dirty="0">
                <a:solidFill>
                  <a:srgbClr val="2D2E83"/>
                </a:solidFill>
                <a:latin typeface="Candara Light" panose="020E0502030303020204" pitchFamily="34" charset="0"/>
              </a:rPr>
              <a:t>en sciences de l’éducation</a:t>
            </a:r>
          </a:p>
          <a:p>
            <a:pPr marL="342900" lvl="1">
              <a:spcBef>
                <a:spcPts val="1000"/>
              </a:spcBef>
              <a:buClr>
                <a:schemeClr val="tx1"/>
              </a:buClr>
              <a:defRPr/>
            </a:pPr>
            <a:r>
              <a:rPr lang="fr-CA" sz="1800" b="1" dirty="0">
                <a:solidFill>
                  <a:srgbClr val="3F2D72"/>
                </a:solidFill>
                <a:latin typeface="Candara" panose="020E0502030303020204" pitchFamily="34" charset="0"/>
              </a:rPr>
              <a:t>Poursuivre le versement d’un incitatif financier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pour favoriser le retour à l’enseignement des retraités</a:t>
            </a:r>
          </a:p>
          <a:p>
            <a:pPr marL="669925" lvl="1" indent="-228600">
              <a:spcBef>
                <a:spcPts val="1000"/>
              </a:spcBef>
              <a:buClr>
                <a:srgbClr val="4DC0DF">
                  <a:lumMod val="40000"/>
                  <a:lumOff val="60000"/>
                </a:srgbClr>
              </a:buClr>
              <a:defRPr/>
            </a:pPr>
            <a:r>
              <a:rPr lang="fr-CA" sz="1400" b="1" dirty="0">
                <a:solidFill>
                  <a:srgbClr val="22B2BE"/>
                </a:solidFill>
                <a:latin typeface="Candara" panose="020E0502030303020204" pitchFamily="34" charset="0"/>
              </a:rPr>
              <a:t>Reconnaître l’expérience </a:t>
            </a:r>
            <a:r>
              <a:rPr lang="fr-CA" sz="1400" dirty="0">
                <a:solidFill>
                  <a:srgbClr val="2D2E83"/>
                </a:solidFill>
                <a:latin typeface="Candara Light" panose="020E0502030303020204" pitchFamily="34" charset="0"/>
              </a:rPr>
              <a:t>de ces enseignants, lorsqu’ils effectuent un retour à l’emploi en tant que suppléants</a:t>
            </a:r>
          </a:p>
        </p:txBody>
      </p:sp>
      <p:sp>
        <p:nvSpPr>
          <p:cNvPr id="6" name="Rectangle 5">
            <a:extLst>
              <a:ext uri="{FF2B5EF4-FFF2-40B4-BE49-F238E27FC236}">
                <a16:creationId xmlns:a16="http://schemas.microsoft.com/office/drawing/2014/main" id="{F07A3611-5B71-475F-BCC2-BC868F45DF7E}"/>
              </a:ext>
            </a:extLst>
          </p:cNvPr>
          <p:cNvSpPr/>
          <p:nvPr>
            <p:custDataLst>
              <p:tags r:id="rId3"/>
            </p:custDataLst>
          </p:nvPr>
        </p:nvSpPr>
        <p:spPr>
          <a:xfrm>
            <a:off x="756000" y="1464098"/>
            <a:ext cx="7886700" cy="1159369"/>
          </a:xfrm>
          <a:prstGeom prst="rect">
            <a:avLst/>
          </a:prstGeom>
          <a:solidFill>
            <a:sysClr val="window" lastClr="FFFFFF">
              <a:lumMod val="95000"/>
            </a:sys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BB7977D9-6021-43CD-87B6-A101F5B24A73}"/>
              </a:ext>
            </a:extLst>
          </p:cNvPr>
          <p:cNvSpPr txBox="1"/>
          <p:nvPr>
            <p:custDataLst>
              <p:tags r:id="rId4"/>
            </p:custDataLst>
          </p:nvPr>
        </p:nvSpPr>
        <p:spPr>
          <a:xfrm>
            <a:off x="756000" y="1508807"/>
            <a:ext cx="5371188" cy="1077218"/>
          </a:xfrm>
          <a:prstGeom prst="rect">
            <a:avLst/>
          </a:prstGeom>
          <a:noFill/>
        </p:spPr>
        <p:txBody>
          <a:bodyPr wrap="square" rtlCol="0">
            <a:spAutoFit/>
          </a:bodyPr>
          <a:lstStyle/>
          <a:p>
            <a:pPr marL="85725" marR="0" lvl="0" indent="0"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sz="1600" b="1" i="0" u="none" strike="noStrike" kern="1200" cap="none" spc="0" normalizeH="0" baseline="0" noProof="0" dirty="0">
                <a:ln>
                  <a:noFill/>
                </a:ln>
                <a:solidFill>
                  <a:srgbClr val="2D2E83"/>
                </a:solidFill>
                <a:effectLst/>
                <a:uLnTx/>
                <a:uFillTx/>
                <a:latin typeface="Candara" panose="020E0502030303020204" pitchFamily="34" charset="0"/>
                <a:ea typeface="+mn-ea"/>
                <a:cs typeface="+mn-cs"/>
              </a:rPr>
              <a:t>D’ICI 5 ANS</a:t>
            </a:r>
          </a:p>
          <a:p>
            <a:pPr marL="266700" lvl="0">
              <a:defRPr/>
            </a:pPr>
            <a:r>
              <a:rPr lang="fr-CA" sz="1200" b="1" dirty="0">
                <a:solidFill>
                  <a:prstClr val="white">
                    <a:lumMod val="50000"/>
                  </a:prstClr>
                </a:solidFill>
                <a:latin typeface="Candara" panose="020E0502030303020204" pitchFamily="34" charset="0"/>
              </a:rPr>
              <a:t>Objectif : </a:t>
            </a:r>
            <a:r>
              <a:rPr lang="fr-CA" sz="1600" b="1" dirty="0">
                <a:solidFill>
                  <a:srgbClr val="60BCCD"/>
                </a:solidFill>
                <a:latin typeface="Candara" panose="020E0502030303020204" pitchFamily="34" charset="0"/>
              </a:rPr>
              <a:t>8 000 </a:t>
            </a:r>
            <a:r>
              <a:rPr lang="fr-CA" sz="1200" b="1" dirty="0">
                <a:solidFill>
                  <a:prstClr val="white">
                    <a:lumMod val="50000"/>
                  </a:prstClr>
                </a:solidFill>
                <a:latin typeface="Candara Light" panose="020E0502030303020204" pitchFamily="34" charset="0"/>
              </a:rPr>
              <a:t>travailleurs</a:t>
            </a:r>
          </a:p>
          <a:p>
            <a:pPr marL="266700" lvl="0">
              <a:defRPr/>
            </a:pPr>
            <a:r>
              <a:rPr lang="fr-CA" sz="1200" b="1" dirty="0">
                <a:solidFill>
                  <a:prstClr val="white">
                    <a:lumMod val="50000"/>
                  </a:prstClr>
                </a:solidFill>
                <a:latin typeface="Candara" panose="020E0502030303020204" pitchFamily="34" charset="0"/>
              </a:rPr>
              <a:t>Investissements totaux : </a:t>
            </a:r>
            <a:r>
              <a:rPr lang="fr-CA" sz="1600" b="1" dirty="0">
                <a:solidFill>
                  <a:srgbClr val="60BCCD"/>
                </a:solidFill>
                <a:latin typeface="Candara" panose="020E0502030303020204" pitchFamily="34" charset="0"/>
              </a:rPr>
              <a:t>700 M$</a:t>
            </a:r>
          </a:p>
          <a:p>
            <a:pPr marL="266700" lvl="0">
              <a:defRPr/>
            </a:pPr>
            <a:r>
              <a:rPr lang="fr-CA" sz="1200" b="1" dirty="0">
                <a:solidFill>
                  <a:prstClr val="white">
                    <a:lumMod val="50000"/>
                  </a:prstClr>
                </a:solidFill>
                <a:latin typeface="Candara" panose="020E0502030303020204" pitchFamily="34" charset="0"/>
              </a:rPr>
              <a:t>Crédits additionnels : </a:t>
            </a:r>
            <a:r>
              <a:rPr lang="fr-CA" sz="1600" b="1" dirty="0">
                <a:solidFill>
                  <a:srgbClr val="60BCCD"/>
                </a:solidFill>
                <a:latin typeface="Candara" panose="020E0502030303020204" pitchFamily="34" charset="0"/>
              </a:rPr>
              <a:t>550 M$</a:t>
            </a:r>
            <a:endParaRPr lang="fr-CA" sz="1200" b="1" dirty="0">
              <a:solidFill>
                <a:srgbClr val="60BCCD"/>
              </a:solidFill>
              <a:latin typeface="Candara Light" panose="020E0502030303020204" pitchFamily="34" charset="0"/>
            </a:endParaRPr>
          </a:p>
        </p:txBody>
      </p:sp>
      <p:sp>
        <p:nvSpPr>
          <p:cNvPr id="11" name="Titre 1">
            <a:extLst>
              <a:ext uri="{FF2B5EF4-FFF2-40B4-BE49-F238E27FC236}">
                <a16:creationId xmlns:a16="http://schemas.microsoft.com/office/drawing/2014/main" id="{C5530843-FF56-4718-8387-CA89FE44F3DD}"/>
              </a:ext>
            </a:extLst>
          </p:cNvPr>
          <p:cNvSpPr txBox="1">
            <a:spLocks/>
          </p:cNvSpPr>
          <p:nvPr>
            <p:custDataLst>
              <p:tags r:id="rId5"/>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sp>
        <p:nvSpPr>
          <p:cNvPr id="12" name="ZoneTexte 11">
            <a:extLst>
              <a:ext uri="{FF2B5EF4-FFF2-40B4-BE49-F238E27FC236}">
                <a16:creationId xmlns:a16="http://schemas.microsoft.com/office/drawing/2014/main" id="{BA98A6B8-5CE1-48ED-AE10-F0BAE82DBF8F}"/>
              </a:ext>
            </a:extLst>
          </p:cNvPr>
          <p:cNvSpPr txBox="1"/>
          <p:nvPr>
            <p:custDataLst>
              <p:tags r:id="rId6"/>
            </p:custDataLst>
          </p:nvPr>
        </p:nvSpPr>
        <p:spPr>
          <a:xfrm>
            <a:off x="755999" y="975379"/>
            <a:ext cx="4230671" cy="369332"/>
          </a:xfrm>
          <a:prstGeom prst="rect">
            <a:avLst/>
          </a:prstGeom>
          <a:noFill/>
        </p:spPr>
        <p:txBody>
          <a:bodyPr wrap="square" rtlCol="0">
            <a:spAutoFit/>
          </a:bodyPr>
          <a:lstStyle/>
          <a:p>
            <a:r>
              <a:rPr lang="fr-CA" b="1" dirty="0">
                <a:solidFill>
                  <a:schemeClr val="bg1"/>
                </a:solidFill>
              </a:rPr>
              <a:t>ÉDUCATION</a:t>
            </a:r>
          </a:p>
        </p:txBody>
      </p:sp>
    </p:spTree>
    <p:extLst>
      <p:ext uri="{BB962C8B-B14F-4D97-AF65-F5344CB8AC3E}">
        <p14:creationId xmlns:p14="http://schemas.microsoft.com/office/powerpoint/2010/main" val="624116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1729315"/>
            <a:ext cx="7813493" cy="4023006"/>
          </a:xfrm>
        </p:spPr>
        <p:txBody>
          <a:bodyPr>
            <a:noAutofit/>
          </a:bodyPr>
          <a:lstStyle/>
          <a:p>
            <a:pPr>
              <a:buClr>
                <a:schemeClr val="tx1"/>
              </a:buClr>
              <a:defRPr/>
            </a:pPr>
            <a:r>
              <a:rPr lang="fr-CA" sz="1800" b="1" dirty="0">
                <a:solidFill>
                  <a:srgbClr val="3F2D72"/>
                </a:solidFill>
                <a:latin typeface="Candara" panose="020E0502030303020204" pitchFamily="34" charset="0"/>
              </a:rPr>
              <a:t>Des modes de formation plus adaptés pour les éducatrices en service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de garde en milieu scolaire</a:t>
            </a:r>
          </a:p>
          <a:p>
            <a:pPr marL="669925" lvl="1" indent="-228600" fontAlgn="base">
              <a:spcBef>
                <a:spcPts val="1000"/>
              </a:spcBef>
              <a:buClr>
                <a:srgbClr val="4DC0DF">
                  <a:lumMod val="40000"/>
                  <a:lumOff val="60000"/>
                </a:srgbClr>
              </a:buClr>
              <a:defRPr/>
            </a:pPr>
            <a:r>
              <a:rPr lang="fr-CA" sz="1400" b="1" dirty="0">
                <a:solidFill>
                  <a:srgbClr val="22B2BE"/>
                </a:solidFill>
                <a:latin typeface="Candara" panose="020E0502030303020204" pitchFamily="34" charset="0"/>
              </a:rPr>
              <a:t>Renforcement</a:t>
            </a:r>
            <a:r>
              <a:rPr lang="fr-CA" sz="1400" dirty="0">
                <a:solidFill>
                  <a:srgbClr val="2D2E83"/>
                </a:solidFill>
                <a:latin typeface="Candara Light" panose="020E0502030303020204" pitchFamily="34" charset="0"/>
              </a:rPr>
              <a:t> de l’utilisation des modes de formation en ligne</a:t>
            </a:r>
          </a:p>
          <a:p>
            <a:pPr marL="669925" lvl="1" indent="-228600" fontAlgn="base">
              <a:buClr>
                <a:srgbClr val="4DC0DF">
                  <a:lumMod val="40000"/>
                  <a:lumOff val="60000"/>
                </a:srgbClr>
              </a:buClr>
              <a:defRPr/>
            </a:pPr>
            <a:r>
              <a:rPr lang="fr-CA" sz="1400" b="1" dirty="0">
                <a:solidFill>
                  <a:srgbClr val="22B2BE"/>
                </a:solidFill>
                <a:latin typeface="Candara" panose="020E0502030303020204" pitchFamily="34" charset="0"/>
              </a:rPr>
              <a:t>Augmentation de l’offre de services en francisation </a:t>
            </a:r>
            <a:r>
              <a:rPr lang="fr-CA" sz="1400" dirty="0">
                <a:solidFill>
                  <a:srgbClr val="2D2E83"/>
                </a:solidFill>
                <a:latin typeface="Candara Light" panose="020E0502030303020204" pitchFamily="34" charset="0"/>
              </a:rPr>
              <a:t>pour les immigrants se destinant à la profession</a:t>
            </a:r>
          </a:p>
          <a:p>
            <a:pPr marL="669925" lvl="1" indent="-228600" fontAlgn="base">
              <a:buClr>
                <a:srgbClr val="4DC0DF">
                  <a:lumMod val="40000"/>
                  <a:lumOff val="60000"/>
                </a:srgbClr>
              </a:buClr>
              <a:defRPr/>
            </a:pPr>
            <a:r>
              <a:rPr lang="fr-CA" sz="1400" b="1" dirty="0">
                <a:solidFill>
                  <a:srgbClr val="22B2BE"/>
                </a:solidFill>
                <a:latin typeface="Candara" panose="020E0502030303020204" pitchFamily="34" charset="0"/>
              </a:rPr>
              <a:t>Soutien accru au développement de l’apprentissage en milieu de travail</a:t>
            </a:r>
          </a:p>
          <a:p>
            <a:pPr marL="669925" lvl="1" indent="-228600" fontAlgn="base">
              <a:buClr>
                <a:srgbClr val="4DC0DF">
                  <a:lumMod val="40000"/>
                  <a:lumOff val="60000"/>
                </a:srgbClr>
              </a:buClr>
              <a:defRPr/>
            </a:pPr>
            <a:r>
              <a:rPr lang="fr-CA" sz="1400" b="1" dirty="0">
                <a:solidFill>
                  <a:srgbClr val="22B2BE"/>
                </a:solidFill>
                <a:latin typeface="Candara" panose="020E0502030303020204" pitchFamily="34" charset="0"/>
              </a:rPr>
              <a:t>Promotion de la démarche de reconnaissance </a:t>
            </a:r>
            <a:r>
              <a:rPr lang="fr-CA" sz="1400" dirty="0">
                <a:solidFill>
                  <a:srgbClr val="2D2E83"/>
                </a:solidFill>
                <a:latin typeface="Candara Light" panose="020E0502030303020204" pitchFamily="34" charset="0"/>
              </a:rPr>
              <a:t>des acquis et des compétences</a:t>
            </a:r>
          </a:p>
          <a:p>
            <a:pPr marL="342900" lvl="1">
              <a:spcBef>
                <a:spcPts val="1000"/>
              </a:spcBef>
              <a:buClr>
                <a:schemeClr val="tx1"/>
              </a:buClr>
              <a:defRPr/>
            </a:pPr>
            <a:r>
              <a:rPr lang="fr-CA" sz="1800" b="1" dirty="0">
                <a:solidFill>
                  <a:srgbClr val="3F2D72"/>
                </a:solidFill>
                <a:latin typeface="Candara" panose="020E0502030303020204" pitchFamily="34" charset="0"/>
              </a:rPr>
              <a:t>Amélioration de l’accès aux formations courtes pour des ressources spécialisées à l’éducation préscolaire</a:t>
            </a:r>
          </a:p>
          <a:p>
            <a:pPr marL="669925" lvl="1" indent="-228600" fontAlgn="base">
              <a:spcBef>
                <a:spcPts val="1000"/>
              </a:spcBef>
              <a:buClr>
                <a:srgbClr val="4DC0DF">
                  <a:lumMod val="40000"/>
                  <a:lumOff val="60000"/>
                </a:srgbClr>
              </a:buClr>
              <a:defRPr/>
            </a:pPr>
            <a:r>
              <a:rPr lang="fr-CA" sz="1400" b="1" dirty="0">
                <a:solidFill>
                  <a:srgbClr val="22B2BE"/>
                </a:solidFill>
                <a:latin typeface="Candara" panose="020E0502030303020204" pitchFamily="34" charset="0"/>
              </a:rPr>
              <a:t>Développement d’une attestation d’études collégiales </a:t>
            </a:r>
            <a:r>
              <a:rPr lang="fr-CA" sz="1400" dirty="0">
                <a:solidFill>
                  <a:srgbClr val="2D2E83"/>
                </a:solidFill>
                <a:latin typeface="Candara Light" panose="020E0502030303020204" pitchFamily="34" charset="0"/>
              </a:rPr>
              <a:t>(liée au DEC en éducation spécialisée) pour former des ressources spécialisées permettant de soutenir les enseignants dans les classes de maternelle 4 ans</a:t>
            </a:r>
          </a:p>
          <a:p>
            <a:pPr marL="342900" lvl="1" fontAlgn="base">
              <a:spcBef>
                <a:spcPts val="1000"/>
              </a:spcBef>
              <a:buClr>
                <a:schemeClr val="tx1"/>
              </a:buClr>
              <a:defRPr/>
            </a:pPr>
            <a:r>
              <a:rPr lang="fr-CA" sz="1800" b="1" dirty="0">
                <a:solidFill>
                  <a:srgbClr val="3F2D72"/>
                </a:solidFill>
                <a:latin typeface="Candara" panose="020E0502030303020204" pitchFamily="34" charset="0"/>
              </a:rPr>
              <a:t>Promouvoir l’amélioration des conditions de travail négociées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lors du renouvellement des conventions collectives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et optimiser l’organisation du travail</a:t>
            </a:r>
          </a:p>
        </p:txBody>
      </p:sp>
      <p:pic>
        <p:nvPicPr>
          <p:cNvPr id="5" name="Image 4">
            <a:extLst>
              <a:ext uri="{FF2B5EF4-FFF2-40B4-BE49-F238E27FC236}">
                <a16:creationId xmlns:a16="http://schemas.microsoft.com/office/drawing/2014/main" id="{98954BE2-1DC9-4377-9979-5187FD3783A2}"/>
              </a:ext>
            </a:extLst>
          </p:cNvPr>
          <p:cNvPicPr>
            <a:picLocks noChangeAspect="1"/>
          </p:cNvPicPr>
          <p:nvPr>
            <p:custDataLst>
              <p:tags r:id="rId2"/>
            </p:custDataLst>
          </p:nvPr>
        </p:nvPicPr>
        <p:blipFill rotWithShape="1">
          <a:blip r:embed="rId6"/>
          <a:srcRect r="17482" b="11111"/>
          <a:stretch/>
        </p:blipFill>
        <p:spPr>
          <a:xfrm>
            <a:off x="809165" y="997437"/>
            <a:ext cx="7886700" cy="324043"/>
          </a:xfrm>
          <a:prstGeom prst="rect">
            <a:avLst/>
          </a:prstGeom>
        </p:spPr>
      </p:pic>
      <p:sp>
        <p:nvSpPr>
          <p:cNvPr id="6" name="Titre 1">
            <a:extLst>
              <a:ext uri="{FF2B5EF4-FFF2-40B4-BE49-F238E27FC236}">
                <a16:creationId xmlns:a16="http://schemas.microsoft.com/office/drawing/2014/main" id="{2ACB9B9D-5F87-4D9A-9B35-960BFA7199F1}"/>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sp>
        <p:nvSpPr>
          <p:cNvPr id="10" name="ZoneTexte 9">
            <a:extLst>
              <a:ext uri="{FF2B5EF4-FFF2-40B4-BE49-F238E27FC236}">
                <a16:creationId xmlns:a16="http://schemas.microsoft.com/office/drawing/2014/main" id="{81ABD03E-3367-4C11-ABA2-D0C1C1F37069}"/>
              </a:ext>
            </a:extLst>
          </p:cNvPr>
          <p:cNvSpPr txBox="1"/>
          <p:nvPr>
            <p:custDataLst>
              <p:tags r:id="rId4"/>
            </p:custDataLst>
          </p:nvPr>
        </p:nvSpPr>
        <p:spPr>
          <a:xfrm>
            <a:off x="755999" y="975379"/>
            <a:ext cx="4230671" cy="369332"/>
          </a:xfrm>
          <a:prstGeom prst="rect">
            <a:avLst/>
          </a:prstGeom>
          <a:noFill/>
        </p:spPr>
        <p:txBody>
          <a:bodyPr wrap="square" rtlCol="0">
            <a:spAutoFit/>
          </a:bodyPr>
          <a:lstStyle/>
          <a:p>
            <a:r>
              <a:rPr lang="fr-CA" b="1" dirty="0">
                <a:solidFill>
                  <a:schemeClr val="bg1"/>
                </a:solidFill>
              </a:rPr>
              <a:t>ÉDUCATION</a:t>
            </a:r>
          </a:p>
        </p:txBody>
      </p:sp>
    </p:spTree>
    <p:extLst>
      <p:ext uri="{BB962C8B-B14F-4D97-AF65-F5344CB8AC3E}">
        <p14:creationId xmlns:p14="http://schemas.microsoft.com/office/powerpoint/2010/main" val="3046370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2766085"/>
            <a:ext cx="7908393" cy="3071297"/>
          </a:xfrm>
        </p:spPr>
        <p:txBody>
          <a:bodyPr>
            <a:noAutofit/>
          </a:bodyPr>
          <a:lstStyle/>
          <a:p>
            <a:pPr>
              <a:buClr>
                <a:schemeClr val="tx1"/>
              </a:buClr>
              <a:defRPr/>
            </a:pPr>
            <a:r>
              <a:rPr lang="fr-CA" sz="1800" b="1" dirty="0">
                <a:solidFill>
                  <a:srgbClr val="3F2D72"/>
                </a:solidFill>
                <a:latin typeface="Candara" panose="020E0502030303020204" pitchFamily="34" charset="0"/>
              </a:rPr>
              <a:t>Qualifier des éducatrices en offrant des formations rémunérées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en alternance travail-études (COUD)</a:t>
            </a:r>
          </a:p>
          <a:p>
            <a:pPr marL="669925" lvl="1" indent="-228600">
              <a:spcBef>
                <a:spcPts val="1000"/>
              </a:spcBef>
              <a:buClr>
                <a:srgbClr val="4DC0DF">
                  <a:lumMod val="40000"/>
                  <a:lumOff val="60000"/>
                </a:srgbClr>
              </a:buClr>
              <a:defRPr/>
            </a:pPr>
            <a:r>
              <a:rPr lang="fr-FR" sz="1400" b="1" dirty="0">
                <a:solidFill>
                  <a:srgbClr val="22B2BE"/>
                </a:solidFill>
                <a:latin typeface="Candara" panose="020E0502030303020204" pitchFamily="34" charset="0"/>
              </a:rPr>
              <a:t>Formation de 18 mois </a:t>
            </a:r>
            <a:r>
              <a:rPr lang="fr-FR" sz="1400" dirty="0">
                <a:solidFill>
                  <a:srgbClr val="2D2E83"/>
                </a:solidFill>
                <a:latin typeface="Candara Light" panose="020E0502030303020204" pitchFamily="34" charset="0"/>
              </a:rPr>
              <a:t>menant à une AEC</a:t>
            </a:r>
          </a:p>
          <a:p>
            <a:pPr marL="669925" lvl="1" indent="-228600">
              <a:buClr>
                <a:srgbClr val="4DC0DF">
                  <a:lumMod val="40000"/>
                  <a:lumOff val="60000"/>
                </a:srgbClr>
              </a:buClr>
              <a:defRPr/>
            </a:pPr>
            <a:r>
              <a:rPr lang="fr-FR" sz="1400" b="1" dirty="0">
                <a:solidFill>
                  <a:srgbClr val="22B2BE"/>
                </a:solidFill>
                <a:latin typeface="Candara" panose="020E0502030303020204" pitchFamily="34" charset="0"/>
              </a:rPr>
              <a:t>15 $/heure </a:t>
            </a:r>
            <a:r>
              <a:rPr lang="fr-FR" sz="1400" dirty="0">
                <a:solidFill>
                  <a:srgbClr val="2D2E83"/>
                </a:solidFill>
                <a:latin typeface="Candara Light" panose="020E0502030303020204" pitchFamily="34" charset="0"/>
              </a:rPr>
              <a:t>pendant les études</a:t>
            </a:r>
          </a:p>
          <a:p>
            <a:pPr marL="669925" lvl="1" indent="-228600">
              <a:buClr>
                <a:srgbClr val="4DC0DF">
                  <a:lumMod val="40000"/>
                  <a:lumOff val="60000"/>
                </a:srgbClr>
              </a:buClr>
              <a:defRPr/>
            </a:pPr>
            <a:r>
              <a:rPr lang="fr-FR" sz="1400" b="1" dirty="0">
                <a:solidFill>
                  <a:srgbClr val="22B2BE"/>
                </a:solidFill>
                <a:latin typeface="Candara" panose="020E0502030303020204" pitchFamily="34" charset="0"/>
              </a:rPr>
              <a:t>6</a:t>
            </a:r>
            <a:r>
              <a:rPr lang="fr-FR" sz="1400" dirty="0">
                <a:solidFill>
                  <a:srgbClr val="2D2E83"/>
                </a:solidFill>
                <a:latin typeface="Candara Light" panose="020E0502030303020204" pitchFamily="34" charset="0"/>
              </a:rPr>
              <a:t> cohortes démarrées d’ici le 31 mars 2023</a:t>
            </a:r>
          </a:p>
          <a:p>
            <a:pPr>
              <a:buClr>
                <a:schemeClr val="tx1"/>
              </a:buClr>
              <a:defRPr/>
            </a:pPr>
            <a:r>
              <a:rPr lang="fr-CA" sz="1800" b="1" dirty="0">
                <a:solidFill>
                  <a:srgbClr val="3F2D72"/>
                </a:solidFill>
                <a:latin typeface="Candara" panose="020E0502030303020204" pitchFamily="34" charset="0"/>
              </a:rPr>
              <a:t>Augmenter le nombre d’éducatrices qualifiées en améliorant l’accès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à une démarche de reconnaissance des acquis et des compétences (RAC)</a:t>
            </a:r>
          </a:p>
          <a:p>
            <a:pPr marL="669925" lvl="1" indent="-228600">
              <a:spcBef>
                <a:spcPts val="1000"/>
              </a:spcBef>
              <a:buClr>
                <a:srgbClr val="4DC0DF">
                  <a:lumMod val="40000"/>
                  <a:lumOff val="60000"/>
                </a:srgbClr>
              </a:buClr>
              <a:defRPr/>
            </a:pPr>
            <a:r>
              <a:rPr lang="fr-FR" sz="1400" b="1" dirty="0">
                <a:solidFill>
                  <a:srgbClr val="22B2BE"/>
                </a:solidFill>
                <a:latin typeface="Candara" panose="020E0502030303020204" pitchFamily="34" charset="0"/>
              </a:rPr>
              <a:t>Gratuit </a:t>
            </a:r>
            <a:r>
              <a:rPr lang="fr-FR" sz="1400" dirty="0">
                <a:solidFill>
                  <a:srgbClr val="2D2E83"/>
                </a:solidFill>
                <a:latin typeface="Candara Light" panose="020E0502030303020204" pitchFamily="34" charset="0"/>
              </a:rPr>
              <a:t>pour les participants</a:t>
            </a:r>
          </a:p>
          <a:p>
            <a:pPr marL="669925" lvl="1" indent="-228600">
              <a:buClr>
                <a:srgbClr val="4DC0DF">
                  <a:lumMod val="40000"/>
                  <a:lumOff val="60000"/>
                </a:srgbClr>
              </a:buClr>
              <a:defRPr/>
            </a:pPr>
            <a:r>
              <a:rPr lang="fr-FR" sz="1400" b="1" dirty="0">
                <a:solidFill>
                  <a:srgbClr val="22B2BE"/>
                </a:solidFill>
                <a:latin typeface="Candara" panose="020E0502030303020204" pitchFamily="34" charset="0"/>
              </a:rPr>
              <a:t>Soutien financier aux employeurs </a:t>
            </a:r>
            <a:r>
              <a:rPr lang="fr-FR" sz="1400" dirty="0">
                <a:solidFill>
                  <a:srgbClr val="2D2E83"/>
                </a:solidFill>
                <a:latin typeface="Candara Light" panose="020E0502030303020204" pitchFamily="34" charset="0"/>
              </a:rPr>
              <a:t>pour libérer le personnel</a:t>
            </a:r>
            <a:endParaRPr lang="fr-CA" sz="1400" dirty="0">
              <a:solidFill>
                <a:srgbClr val="2D2E83"/>
              </a:solidFill>
              <a:latin typeface="Candara Light" panose="020E0502030303020204" pitchFamily="34" charset="0"/>
            </a:endParaRPr>
          </a:p>
        </p:txBody>
      </p:sp>
      <p:sp>
        <p:nvSpPr>
          <p:cNvPr id="6" name="Rectangle 5">
            <a:extLst>
              <a:ext uri="{FF2B5EF4-FFF2-40B4-BE49-F238E27FC236}">
                <a16:creationId xmlns:a16="http://schemas.microsoft.com/office/drawing/2014/main" id="{F07A3611-5B71-475F-BCC2-BC868F45DF7E}"/>
              </a:ext>
            </a:extLst>
          </p:cNvPr>
          <p:cNvSpPr/>
          <p:nvPr>
            <p:custDataLst>
              <p:tags r:id="rId2"/>
            </p:custDataLst>
          </p:nvPr>
        </p:nvSpPr>
        <p:spPr>
          <a:xfrm>
            <a:off x="756000" y="1464098"/>
            <a:ext cx="7886700" cy="1159369"/>
          </a:xfrm>
          <a:prstGeom prst="rect">
            <a:avLst/>
          </a:prstGeom>
          <a:solidFill>
            <a:sysClr val="window" lastClr="FFFFFF">
              <a:lumMod val="95000"/>
            </a:sys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63C5AAC-E203-42FC-B279-E97C0F97AF3F}"/>
              </a:ext>
            </a:extLst>
          </p:cNvPr>
          <p:cNvSpPr txBox="1"/>
          <p:nvPr>
            <p:custDataLst>
              <p:tags r:id="rId3"/>
            </p:custDataLst>
          </p:nvPr>
        </p:nvSpPr>
        <p:spPr>
          <a:xfrm>
            <a:off x="755999" y="1498174"/>
            <a:ext cx="7069563" cy="1107996"/>
          </a:xfrm>
          <a:prstGeom prst="rect">
            <a:avLst/>
          </a:prstGeom>
          <a:noFill/>
        </p:spPr>
        <p:txBody>
          <a:bodyPr wrap="square" rtlCol="0">
            <a:spAutoFit/>
          </a:bodyPr>
          <a:lstStyle/>
          <a:p>
            <a:pPr marL="85725" marR="0" lvl="0" indent="0"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b="1" i="0" u="none" strike="noStrike" kern="1200" cap="none" spc="0" normalizeH="0" baseline="0" noProof="0" dirty="0">
                <a:ln>
                  <a:noFill/>
                </a:ln>
                <a:solidFill>
                  <a:srgbClr val="2D2E83"/>
                </a:solidFill>
                <a:effectLst/>
                <a:uLnTx/>
                <a:uFillTx/>
                <a:latin typeface="Candara" panose="020E0502030303020204" pitchFamily="34" charset="0"/>
                <a:ea typeface="+mn-ea"/>
                <a:cs typeface="+mn-cs"/>
              </a:rPr>
              <a:t>D’ICI 5 ANS</a:t>
            </a:r>
          </a:p>
          <a:p>
            <a:pPr marL="266700" lvl="0">
              <a:defRPr/>
            </a:pPr>
            <a:r>
              <a:rPr lang="fr-CA" sz="1200" b="1" dirty="0">
                <a:solidFill>
                  <a:prstClr val="white">
                    <a:lumMod val="50000"/>
                  </a:prstClr>
                </a:solidFill>
                <a:latin typeface="Candara" panose="020E0502030303020204" pitchFamily="34" charset="0"/>
              </a:rPr>
              <a:t>Objectif : </a:t>
            </a:r>
            <a:r>
              <a:rPr lang="fr-CA" sz="1600" b="1" dirty="0">
                <a:solidFill>
                  <a:srgbClr val="60BCCD"/>
                </a:solidFill>
                <a:latin typeface="Candara" panose="020E0502030303020204" pitchFamily="34" charset="0"/>
              </a:rPr>
              <a:t>25 000 </a:t>
            </a:r>
            <a:r>
              <a:rPr lang="fr-CA" sz="1200" b="1" dirty="0">
                <a:solidFill>
                  <a:prstClr val="white">
                    <a:lumMod val="50000"/>
                  </a:prstClr>
                </a:solidFill>
                <a:latin typeface="Candara Light" panose="020E0502030303020204" pitchFamily="34" charset="0"/>
              </a:rPr>
              <a:t>travailleurs </a:t>
            </a:r>
            <a:r>
              <a:rPr lang="fr-CA" sz="1100" dirty="0">
                <a:solidFill>
                  <a:prstClr val="white">
                    <a:lumMod val="50000"/>
                  </a:prstClr>
                </a:solidFill>
                <a:latin typeface="Candara Light" panose="020E0502030303020204" pitchFamily="34" charset="0"/>
              </a:rPr>
              <a:t>(dont </a:t>
            </a:r>
            <a:r>
              <a:rPr lang="fr-CA" sz="1200" dirty="0">
                <a:solidFill>
                  <a:srgbClr val="60BCCD"/>
                </a:solidFill>
                <a:latin typeface="Candara" panose="020E0502030303020204" pitchFamily="34" charset="0"/>
              </a:rPr>
              <a:t>17 800 </a:t>
            </a:r>
            <a:r>
              <a:rPr lang="fr-CA" sz="1100" dirty="0">
                <a:solidFill>
                  <a:prstClr val="white">
                    <a:lumMod val="50000"/>
                  </a:prstClr>
                </a:solidFill>
                <a:latin typeface="Candara Light" panose="020E0502030303020204" pitchFamily="34" charset="0"/>
              </a:rPr>
              <a:t>travailleurs recrutés et </a:t>
            </a:r>
            <a:r>
              <a:rPr lang="fr-CA" sz="1200" dirty="0">
                <a:solidFill>
                  <a:srgbClr val="60BCCD"/>
                </a:solidFill>
                <a:latin typeface="Candara" panose="020E0502030303020204" pitchFamily="34" charset="0"/>
              </a:rPr>
              <a:t>7 000 </a:t>
            </a:r>
            <a:r>
              <a:rPr lang="fr-CA" sz="1100" dirty="0">
                <a:solidFill>
                  <a:prstClr val="white">
                    <a:lumMod val="50000"/>
                  </a:prstClr>
                </a:solidFill>
                <a:latin typeface="Candara Light" panose="020E0502030303020204" pitchFamily="34" charset="0"/>
              </a:rPr>
              <a:t>travailleurs en poste à qualifier)</a:t>
            </a:r>
          </a:p>
          <a:p>
            <a:pPr marL="266700" lvl="0">
              <a:defRPr/>
            </a:pPr>
            <a:r>
              <a:rPr lang="fr-CA" sz="1200" b="1" dirty="0">
                <a:solidFill>
                  <a:prstClr val="white">
                    <a:lumMod val="50000"/>
                  </a:prstClr>
                </a:solidFill>
                <a:latin typeface="Candara" panose="020E0502030303020204" pitchFamily="34" charset="0"/>
              </a:rPr>
              <a:t>Investissements totaux : </a:t>
            </a:r>
            <a:r>
              <a:rPr lang="fr-CA" sz="1600" b="1" dirty="0">
                <a:solidFill>
                  <a:srgbClr val="60BCCD"/>
                </a:solidFill>
                <a:latin typeface="Candara" panose="020E0502030303020204" pitchFamily="34" charset="0"/>
              </a:rPr>
              <a:t>300 M$</a:t>
            </a:r>
          </a:p>
          <a:p>
            <a:pPr marL="266700" lvl="0">
              <a:defRPr/>
            </a:pPr>
            <a:r>
              <a:rPr lang="fr-CA" sz="1200" b="1" dirty="0">
                <a:solidFill>
                  <a:prstClr val="white">
                    <a:lumMod val="50000"/>
                  </a:prstClr>
                </a:solidFill>
                <a:latin typeface="Candara" panose="020E0502030303020204" pitchFamily="34" charset="0"/>
              </a:rPr>
              <a:t>Crédits additionnels : </a:t>
            </a:r>
            <a:r>
              <a:rPr lang="fr-CA" sz="1600" b="1" dirty="0">
                <a:solidFill>
                  <a:srgbClr val="60BCCD"/>
                </a:solidFill>
                <a:latin typeface="Candara" panose="020E0502030303020204" pitchFamily="34" charset="0"/>
              </a:rPr>
              <a:t>210 M$</a:t>
            </a:r>
            <a:endParaRPr lang="fr-CA" sz="1200" b="1" dirty="0">
              <a:solidFill>
                <a:srgbClr val="60BCCD"/>
              </a:solidFill>
              <a:latin typeface="Candara Light" panose="020E0502030303020204" pitchFamily="34" charset="0"/>
            </a:endParaRPr>
          </a:p>
        </p:txBody>
      </p:sp>
      <p:pic>
        <p:nvPicPr>
          <p:cNvPr id="10" name="Image 9">
            <a:extLst>
              <a:ext uri="{FF2B5EF4-FFF2-40B4-BE49-F238E27FC236}">
                <a16:creationId xmlns:a16="http://schemas.microsoft.com/office/drawing/2014/main" id="{288BA889-C69F-4D81-8C1F-6DFB929BA259}"/>
              </a:ext>
            </a:extLst>
          </p:cNvPr>
          <p:cNvPicPr>
            <a:picLocks noChangeAspect="1"/>
          </p:cNvPicPr>
          <p:nvPr>
            <p:custDataLst>
              <p:tags r:id="rId4"/>
            </p:custDataLst>
          </p:nvPr>
        </p:nvPicPr>
        <p:blipFill rotWithShape="1">
          <a:blip r:embed="rId8"/>
          <a:srcRect r="17482" b="11111"/>
          <a:stretch/>
        </p:blipFill>
        <p:spPr>
          <a:xfrm>
            <a:off x="809165" y="997437"/>
            <a:ext cx="7886700" cy="324043"/>
          </a:xfrm>
          <a:prstGeom prst="rect">
            <a:avLst/>
          </a:prstGeom>
        </p:spPr>
      </p:pic>
      <p:sp>
        <p:nvSpPr>
          <p:cNvPr id="12" name="Titre 1">
            <a:extLst>
              <a:ext uri="{FF2B5EF4-FFF2-40B4-BE49-F238E27FC236}">
                <a16:creationId xmlns:a16="http://schemas.microsoft.com/office/drawing/2014/main" id="{BEB6A437-1491-45CF-B49F-4FE460884EBF}"/>
              </a:ext>
            </a:extLst>
          </p:cNvPr>
          <p:cNvSpPr txBox="1">
            <a:spLocks/>
          </p:cNvSpPr>
          <p:nvPr>
            <p:custDataLst>
              <p:tags r:id="rId5"/>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sp>
        <p:nvSpPr>
          <p:cNvPr id="13" name="ZoneTexte 12">
            <a:extLst>
              <a:ext uri="{FF2B5EF4-FFF2-40B4-BE49-F238E27FC236}">
                <a16:creationId xmlns:a16="http://schemas.microsoft.com/office/drawing/2014/main" id="{882A6FEE-D5EC-48B3-AF96-E878826C040C}"/>
              </a:ext>
            </a:extLst>
          </p:cNvPr>
          <p:cNvSpPr txBox="1"/>
          <p:nvPr>
            <p:custDataLst>
              <p:tags r:id="rId6"/>
            </p:custDataLst>
          </p:nvPr>
        </p:nvSpPr>
        <p:spPr>
          <a:xfrm>
            <a:off x="755999" y="975379"/>
            <a:ext cx="5283294" cy="369332"/>
          </a:xfrm>
          <a:prstGeom prst="rect">
            <a:avLst/>
          </a:prstGeom>
          <a:noFill/>
        </p:spPr>
        <p:txBody>
          <a:bodyPr wrap="square" rtlCol="0">
            <a:spAutoFit/>
          </a:bodyPr>
          <a:lstStyle/>
          <a:p>
            <a:r>
              <a:rPr lang="fr-CA" b="1" dirty="0">
                <a:solidFill>
                  <a:schemeClr val="bg1"/>
                </a:solidFill>
              </a:rPr>
              <a:t>SERVICES DE GARDE ÉDUCATIFS À L’ENFANCE</a:t>
            </a:r>
          </a:p>
        </p:txBody>
      </p:sp>
    </p:spTree>
    <p:extLst>
      <p:ext uri="{BB962C8B-B14F-4D97-AF65-F5344CB8AC3E}">
        <p14:creationId xmlns:p14="http://schemas.microsoft.com/office/powerpoint/2010/main" val="2061824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1491507"/>
            <a:ext cx="7813493" cy="4515888"/>
          </a:xfrm>
        </p:spPr>
        <p:txBody>
          <a:bodyPr>
            <a:noAutofit/>
          </a:bodyPr>
          <a:lstStyle/>
          <a:p>
            <a:pPr>
              <a:buClr>
                <a:srgbClr val="8AD4E1"/>
              </a:buClr>
              <a:defRPr/>
            </a:pPr>
            <a:r>
              <a:rPr lang="fr-CA" sz="1800" b="1" dirty="0">
                <a:solidFill>
                  <a:srgbClr val="3F2D72"/>
                </a:solidFill>
                <a:latin typeface="Candara" panose="020E0502030303020204" pitchFamily="34" charset="0"/>
              </a:rPr>
              <a:t>Préparer des personnes à accéder au métier d’éducatrice de la petite enfance par une formation d’initiation</a:t>
            </a:r>
          </a:p>
          <a:p>
            <a:pPr marL="669925" lvl="1" indent="-228600">
              <a:spcBef>
                <a:spcPts val="1000"/>
              </a:spcBef>
              <a:buClr>
                <a:srgbClr val="8AD4E1"/>
              </a:buClr>
              <a:defRPr/>
            </a:pPr>
            <a:r>
              <a:rPr lang="fr-CA" sz="1400" b="1" dirty="0">
                <a:solidFill>
                  <a:srgbClr val="22B2BE"/>
                </a:solidFill>
                <a:latin typeface="Candara" panose="020E0502030303020204" pitchFamily="34" charset="0"/>
              </a:rPr>
              <a:t>Développement d’une formation très courte</a:t>
            </a:r>
            <a:r>
              <a:rPr lang="fr-CA" sz="1400" dirty="0">
                <a:solidFill>
                  <a:srgbClr val="2D2E83"/>
                </a:solidFill>
                <a:latin typeface="Candara Light" panose="020E0502030303020204" pitchFamily="34" charset="0"/>
              </a:rPr>
              <a:t>, comprenant des cours de secourisme</a:t>
            </a:r>
          </a:p>
          <a:p>
            <a:pPr marL="669925" lvl="1" indent="-228600">
              <a:spcBef>
                <a:spcPts val="1000"/>
              </a:spcBef>
              <a:buClr>
                <a:srgbClr val="8AD4E1"/>
              </a:buClr>
              <a:defRPr/>
            </a:pPr>
            <a:r>
              <a:rPr lang="fr-CA" sz="1400" b="1" dirty="0">
                <a:solidFill>
                  <a:srgbClr val="22B2BE"/>
                </a:solidFill>
                <a:latin typeface="Candara" panose="020E0502030303020204" pitchFamily="34" charset="0"/>
              </a:rPr>
              <a:t>Élaboration d’une formation spécifique </a:t>
            </a:r>
            <a:r>
              <a:rPr lang="fr-CA" sz="1400" dirty="0">
                <a:solidFill>
                  <a:srgbClr val="2D2E83"/>
                </a:solidFill>
                <a:latin typeface="Candara Light" panose="020E0502030303020204" pitchFamily="34" charset="0"/>
              </a:rPr>
              <a:t>sur l’approche éducative et sur la santé et la sécurité des tout‑petits</a:t>
            </a:r>
          </a:p>
          <a:p>
            <a:pPr marL="669925" lvl="1" indent="-228600">
              <a:spcBef>
                <a:spcPts val="1000"/>
              </a:spcBef>
              <a:buClr>
                <a:srgbClr val="8AD4E1"/>
              </a:buClr>
              <a:defRPr/>
            </a:pPr>
            <a:r>
              <a:rPr lang="fr-CA" sz="1400" b="1" dirty="0">
                <a:solidFill>
                  <a:srgbClr val="22B2BE"/>
                </a:solidFill>
                <a:latin typeface="Candara" panose="020E0502030303020204" pitchFamily="34" charset="0"/>
              </a:rPr>
              <a:t>Allocation de 475 $ par semaine : </a:t>
            </a:r>
            <a:r>
              <a:rPr lang="fr-CA" sz="1400" dirty="0">
                <a:solidFill>
                  <a:srgbClr val="2D2E83"/>
                </a:solidFill>
                <a:latin typeface="Candara Light" panose="020E0502030303020204" pitchFamily="34" charset="0"/>
              </a:rPr>
              <a:t>admissibilité des personnes pour la bonification temporaire </a:t>
            </a:r>
            <a:br>
              <a:rPr lang="fr-CA" sz="1400" dirty="0">
                <a:solidFill>
                  <a:srgbClr val="2D2E83"/>
                </a:solidFill>
                <a:latin typeface="Candara Light" panose="020E0502030303020204" pitchFamily="34" charset="0"/>
              </a:rPr>
            </a:br>
            <a:r>
              <a:rPr lang="fr-CA" sz="1400" dirty="0">
                <a:solidFill>
                  <a:srgbClr val="2D2E83"/>
                </a:solidFill>
                <a:latin typeface="Candara Light" panose="020E0502030303020204" pitchFamily="34" charset="0"/>
              </a:rPr>
              <a:t>du soutien du revenu pour la formation</a:t>
            </a:r>
          </a:p>
          <a:p>
            <a:pPr marL="361950" lvl="1" indent="-361950">
              <a:spcBef>
                <a:spcPts val="1000"/>
              </a:spcBef>
              <a:buClr>
                <a:srgbClr val="8AD4E1"/>
              </a:buClr>
              <a:defRPr/>
            </a:pPr>
            <a:r>
              <a:rPr lang="fr-CA" sz="1800" b="1" dirty="0">
                <a:solidFill>
                  <a:srgbClr val="3F2D72"/>
                </a:solidFill>
                <a:latin typeface="Candara" panose="020E0502030303020204" pitchFamily="34" charset="0"/>
              </a:rPr>
              <a:t>Faciliter l’accès aux formations courtes menant à la profession d’éducatrice de la petite enfance</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Développement d’une </a:t>
            </a:r>
            <a:r>
              <a:rPr lang="fr-CA" sz="1400" b="1" dirty="0">
                <a:solidFill>
                  <a:srgbClr val="22B2BE"/>
                </a:solidFill>
                <a:latin typeface="Candara" panose="020E0502030303020204" pitchFamily="34" charset="0"/>
              </a:rPr>
              <a:t>offre de formations courtes au collégial</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Permettra de requalifier des travailleurs vers la profession d’éducatrice de la petite enfance, notamment :</a:t>
            </a:r>
          </a:p>
          <a:p>
            <a:pPr marL="1069975" lvl="2" indent="-228600">
              <a:spcBef>
                <a:spcPts val="1000"/>
              </a:spcBef>
              <a:buClr>
                <a:srgbClr val="8AD4E1"/>
              </a:buClr>
              <a:defRPr/>
            </a:pPr>
            <a:r>
              <a:rPr lang="fr-CA" sz="1200" dirty="0">
                <a:solidFill>
                  <a:srgbClr val="2D2E83"/>
                </a:solidFill>
                <a:latin typeface="Candara Light" panose="020E0502030303020204" pitchFamily="34" charset="0"/>
              </a:rPr>
              <a:t>Des personnes détenant déjà une formation initiale dans le domaine des techniques humaines </a:t>
            </a:r>
            <a:br>
              <a:rPr lang="fr-CA" sz="1200" dirty="0">
                <a:solidFill>
                  <a:srgbClr val="2D2E83"/>
                </a:solidFill>
                <a:latin typeface="Candara Light" panose="020E0502030303020204" pitchFamily="34" charset="0"/>
              </a:rPr>
            </a:br>
            <a:r>
              <a:rPr lang="fr-CA" sz="1200" dirty="0">
                <a:solidFill>
                  <a:srgbClr val="2D2E83"/>
                </a:solidFill>
                <a:latin typeface="Candara Light" panose="020E0502030303020204" pitchFamily="34" charset="0"/>
              </a:rPr>
              <a:t>(ex. : éducation spécialisée, travail social, intervention en loisir)</a:t>
            </a:r>
          </a:p>
          <a:p>
            <a:pPr marL="1069975" lvl="2" indent="-228600">
              <a:spcBef>
                <a:spcPts val="1000"/>
              </a:spcBef>
              <a:buClr>
                <a:srgbClr val="8AD4E1"/>
              </a:buClr>
              <a:defRPr/>
            </a:pPr>
            <a:r>
              <a:rPr lang="fr-CA" sz="1200" dirty="0">
                <a:solidFill>
                  <a:srgbClr val="2D2E83"/>
                </a:solidFill>
                <a:latin typeface="Candara Light" panose="020E0502030303020204" pitchFamily="34" charset="0"/>
              </a:rPr>
              <a:t>Une clientèle détentrice d’un diplôme reconnu par l’autorité compétente des autres provinces et territoires canadiens ou de l’étranger, et considéré comme partiellement équivalent au diplôme d’études collégiales en techniques d’éducation à l’enfance</a:t>
            </a:r>
          </a:p>
        </p:txBody>
      </p:sp>
      <p:pic>
        <p:nvPicPr>
          <p:cNvPr id="5" name="Image 4">
            <a:extLst>
              <a:ext uri="{FF2B5EF4-FFF2-40B4-BE49-F238E27FC236}">
                <a16:creationId xmlns:a16="http://schemas.microsoft.com/office/drawing/2014/main" id="{B3D4752F-497E-4D1E-A863-6EC4C234EE14}"/>
              </a:ext>
            </a:extLst>
          </p:cNvPr>
          <p:cNvPicPr>
            <a:picLocks noChangeAspect="1"/>
          </p:cNvPicPr>
          <p:nvPr>
            <p:custDataLst>
              <p:tags r:id="rId2"/>
            </p:custDataLst>
          </p:nvPr>
        </p:nvPicPr>
        <p:blipFill rotWithShape="1">
          <a:blip r:embed="rId6"/>
          <a:srcRect r="17482" b="11111"/>
          <a:stretch/>
        </p:blipFill>
        <p:spPr>
          <a:xfrm>
            <a:off x="809165" y="997437"/>
            <a:ext cx="7886700" cy="324043"/>
          </a:xfrm>
          <a:prstGeom prst="rect">
            <a:avLst/>
          </a:prstGeom>
        </p:spPr>
      </p:pic>
      <p:sp>
        <p:nvSpPr>
          <p:cNvPr id="6" name="Titre 1">
            <a:extLst>
              <a:ext uri="{FF2B5EF4-FFF2-40B4-BE49-F238E27FC236}">
                <a16:creationId xmlns:a16="http://schemas.microsoft.com/office/drawing/2014/main" id="{670142A0-6056-4A7D-8B0D-DCC9659B851D}"/>
              </a:ext>
            </a:extLst>
          </p:cNvPr>
          <p:cNvSpPr txBox="1">
            <a:spLocks/>
          </p:cNvSpPr>
          <p:nvPr>
            <p:custDataLst>
              <p:tags r:id="rId3"/>
            </p:custDataLst>
          </p:nvPr>
        </p:nvSpPr>
        <p:spPr>
          <a:xfrm>
            <a:off x="756000" y="504541"/>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22B2BE"/>
                </a:solidFill>
                <a:latin typeface="Calibri" panose="020F0502020204030204"/>
              </a:rPr>
              <a:t>AXE 2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SERVICES PUBLICS ESSENTIELS</a:t>
            </a:r>
            <a:endParaRPr lang="fr-CA" sz="2000" dirty="0">
              <a:solidFill>
                <a:schemeClr val="bg1"/>
              </a:solidFill>
            </a:endParaRPr>
          </a:p>
        </p:txBody>
      </p:sp>
      <p:sp>
        <p:nvSpPr>
          <p:cNvPr id="10" name="ZoneTexte 9">
            <a:extLst>
              <a:ext uri="{FF2B5EF4-FFF2-40B4-BE49-F238E27FC236}">
                <a16:creationId xmlns:a16="http://schemas.microsoft.com/office/drawing/2014/main" id="{706092BB-06E3-481F-98BB-46CD04EFE2E9}"/>
              </a:ext>
            </a:extLst>
          </p:cNvPr>
          <p:cNvSpPr txBox="1"/>
          <p:nvPr>
            <p:custDataLst>
              <p:tags r:id="rId4"/>
            </p:custDataLst>
          </p:nvPr>
        </p:nvSpPr>
        <p:spPr>
          <a:xfrm>
            <a:off x="755999" y="975379"/>
            <a:ext cx="4911154" cy="369332"/>
          </a:xfrm>
          <a:prstGeom prst="rect">
            <a:avLst/>
          </a:prstGeom>
          <a:noFill/>
        </p:spPr>
        <p:txBody>
          <a:bodyPr wrap="square" rtlCol="0">
            <a:spAutoFit/>
          </a:bodyPr>
          <a:lstStyle/>
          <a:p>
            <a:r>
              <a:rPr lang="fr-CA" b="1" dirty="0">
                <a:solidFill>
                  <a:schemeClr val="bg1"/>
                </a:solidFill>
              </a:rPr>
              <a:t>SERVICES DE GARDE ÉDUCATIFS À L’ENFANCE</a:t>
            </a:r>
          </a:p>
        </p:txBody>
      </p:sp>
    </p:spTree>
    <p:extLst>
      <p:ext uri="{BB962C8B-B14F-4D97-AF65-F5344CB8AC3E}">
        <p14:creationId xmlns:p14="http://schemas.microsoft.com/office/powerpoint/2010/main" val="1548898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2950749"/>
            <a:ext cx="7813493" cy="2886633"/>
          </a:xfrm>
        </p:spPr>
        <p:txBody>
          <a:bodyPr>
            <a:noAutofit/>
          </a:bodyPr>
          <a:lstStyle/>
          <a:p>
            <a:pPr>
              <a:buClr>
                <a:srgbClr val="8AD4E1"/>
              </a:buClr>
              <a:defRPr/>
            </a:pPr>
            <a:r>
              <a:rPr lang="fr-CA" sz="1800" b="1" dirty="0">
                <a:solidFill>
                  <a:srgbClr val="3F2D72"/>
                </a:solidFill>
                <a:latin typeface="Candara" panose="020E0502030303020204" pitchFamily="34" charset="0"/>
              </a:rPr>
              <a:t>Prolongation du Programme pour la requalification et l’accompagnement en technologies de l’information et des communications (PRATIC)</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Allouer </a:t>
            </a:r>
            <a:r>
              <a:rPr lang="fr-CA" sz="1400" b="1" dirty="0">
                <a:solidFill>
                  <a:srgbClr val="22B2BE"/>
                </a:solidFill>
                <a:latin typeface="Candara" panose="020E0502030303020204" pitchFamily="34" charset="0"/>
              </a:rPr>
              <a:t>650 $/semaine</a:t>
            </a:r>
            <a:r>
              <a:rPr lang="fr-CA" sz="1400" dirty="0">
                <a:solidFill>
                  <a:srgbClr val="2D2E83"/>
                </a:solidFill>
                <a:latin typeface="Candara Light" panose="020E0502030303020204" pitchFamily="34" charset="0"/>
              </a:rPr>
              <a:t>, offrir une </a:t>
            </a:r>
            <a:r>
              <a:rPr lang="fr-CA" sz="1400" b="1" dirty="0">
                <a:solidFill>
                  <a:srgbClr val="22B2BE"/>
                </a:solidFill>
                <a:latin typeface="Candara" panose="020E0502030303020204" pitchFamily="34" charset="0"/>
              </a:rPr>
              <a:t>bourse de 1 950 $ pour les 5 prochaines années</a:t>
            </a:r>
          </a:p>
          <a:p>
            <a:pPr marL="342900" lvl="1">
              <a:spcBef>
                <a:spcPts val="1000"/>
              </a:spcBef>
              <a:buClr>
                <a:srgbClr val="8AD4E1"/>
              </a:buClr>
              <a:defRPr/>
            </a:pPr>
            <a:r>
              <a:rPr lang="fr-CA" sz="1800" b="1" dirty="0">
                <a:solidFill>
                  <a:srgbClr val="3F2D72"/>
                </a:solidFill>
                <a:latin typeface="Candara" panose="020E0502030303020204" pitchFamily="34" charset="0"/>
              </a:rPr>
              <a:t>Former davantage de travailleurs en technologies de l’information et en génie par de la formation de courte durée privilégiant les stages</a:t>
            </a:r>
            <a:r>
              <a:rPr lang="fr-FR" sz="1800" b="1" dirty="0">
                <a:solidFill>
                  <a:srgbClr val="3F2D72"/>
                </a:solidFill>
                <a:latin typeface="Candara" panose="020E0502030303020204" pitchFamily="34" charset="0"/>
              </a:rPr>
              <a:t> (COUD)</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Prolongation du volet TI et création d’un volet Génie</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Offrir un </a:t>
            </a:r>
            <a:r>
              <a:rPr lang="fr-CA" sz="1400" b="1" dirty="0">
                <a:solidFill>
                  <a:srgbClr val="22B2BE"/>
                </a:solidFill>
                <a:latin typeface="Candara" panose="020E0502030303020204" pitchFamily="34" charset="0"/>
              </a:rPr>
              <a:t>soutien financier aux travailleurs pouvant atteindre 25 $/h</a:t>
            </a:r>
          </a:p>
        </p:txBody>
      </p:sp>
      <p:sp>
        <p:nvSpPr>
          <p:cNvPr id="6" name="Rectangle 5">
            <a:extLst>
              <a:ext uri="{FF2B5EF4-FFF2-40B4-BE49-F238E27FC236}">
                <a16:creationId xmlns:a16="http://schemas.microsoft.com/office/drawing/2014/main" id="{F07A3611-5B71-475F-BCC2-BC868F45DF7E}"/>
              </a:ext>
            </a:extLst>
          </p:cNvPr>
          <p:cNvSpPr/>
          <p:nvPr>
            <p:custDataLst>
              <p:tags r:id="rId2"/>
            </p:custDataLst>
          </p:nvPr>
        </p:nvSpPr>
        <p:spPr>
          <a:xfrm>
            <a:off x="792603" y="1464098"/>
            <a:ext cx="7886700" cy="1301987"/>
          </a:xfrm>
          <a:prstGeom prst="rect">
            <a:avLst/>
          </a:prstGeom>
          <a:solidFill>
            <a:sysClr val="window" lastClr="FFFFFF">
              <a:lumMod val="95000"/>
            </a:sys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F63C5AAC-E203-42FC-B279-E97C0F97AF3F}"/>
              </a:ext>
            </a:extLst>
          </p:cNvPr>
          <p:cNvSpPr txBox="1"/>
          <p:nvPr>
            <p:custDataLst>
              <p:tags r:id="rId3"/>
            </p:custDataLst>
          </p:nvPr>
        </p:nvSpPr>
        <p:spPr>
          <a:xfrm>
            <a:off x="755999" y="1551339"/>
            <a:ext cx="7796873" cy="1169551"/>
          </a:xfrm>
          <a:prstGeom prst="rect">
            <a:avLst/>
          </a:prstGeom>
          <a:noFill/>
        </p:spPr>
        <p:txBody>
          <a:bodyPr wrap="square" numCol="2" rtlCol="0">
            <a:spAutoFit/>
          </a:bodyPr>
          <a:lstStyle/>
          <a:p>
            <a:pPr marL="85725" marR="0" lvl="0" indent="0"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sz="1600" b="1" i="0" u="none" strike="noStrike" kern="1200" cap="none" spc="0" normalizeH="0" baseline="0" noProof="0" dirty="0">
                <a:ln>
                  <a:noFill/>
                </a:ln>
                <a:solidFill>
                  <a:srgbClr val="2D2E83"/>
                </a:solidFill>
                <a:effectLst/>
                <a:uLnTx/>
                <a:uFillTx/>
                <a:latin typeface="Candara" panose="020E0502030303020204" pitchFamily="34" charset="0"/>
                <a:ea typeface="+mn-ea"/>
                <a:cs typeface="+mn-cs"/>
              </a:rPr>
              <a:t>D’ICI 5 ANS</a:t>
            </a:r>
          </a:p>
          <a:p>
            <a:pPr marL="266700">
              <a:defRPr/>
            </a:pPr>
            <a:r>
              <a:rPr lang="fr-CA" sz="1200" b="1" dirty="0">
                <a:solidFill>
                  <a:prstClr val="white">
                    <a:lumMod val="50000"/>
                  </a:prstClr>
                </a:solidFill>
                <a:latin typeface="Candara" panose="020E0502030303020204" pitchFamily="34" charset="0"/>
              </a:rPr>
              <a:t>Domaine des TI</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Objectif : </a:t>
            </a:r>
            <a:r>
              <a:rPr lang="fr-CA" sz="1400" b="1" dirty="0">
                <a:solidFill>
                  <a:srgbClr val="60BCCD"/>
                </a:solidFill>
                <a:latin typeface="Candara" panose="020E0502030303020204" pitchFamily="34" charset="0"/>
              </a:rPr>
              <a:t>50 000</a:t>
            </a:r>
            <a:r>
              <a:rPr lang="fr-CA" sz="1100" b="1" dirty="0">
                <a:solidFill>
                  <a:prstClr val="white">
                    <a:lumMod val="50000"/>
                  </a:prstClr>
                </a:solidFill>
                <a:latin typeface="Candara" panose="020E0502030303020204" pitchFamily="34" charset="0"/>
              </a:rPr>
              <a:t> travailleurs</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Investissements totaux : </a:t>
            </a:r>
            <a:r>
              <a:rPr lang="fr-CA" sz="1400" b="1" dirty="0">
                <a:solidFill>
                  <a:srgbClr val="60BCCD"/>
                </a:solidFill>
                <a:latin typeface="Candara" panose="020E0502030303020204" pitchFamily="34" charset="0"/>
              </a:rPr>
              <a:t>1,2 G$</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Crédits additionnels : </a:t>
            </a:r>
            <a:r>
              <a:rPr lang="fr-CA" sz="1400" b="1" dirty="0">
                <a:solidFill>
                  <a:srgbClr val="60BCCD"/>
                </a:solidFill>
                <a:latin typeface="Candara" panose="020E0502030303020204" pitchFamily="34" charset="0"/>
              </a:rPr>
              <a:t>750</a:t>
            </a:r>
            <a:r>
              <a:rPr lang="fr-CA" sz="1100" b="1" dirty="0">
                <a:solidFill>
                  <a:prstClr val="white">
                    <a:lumMod val="50000"/>
                  </a:prstClr>
                </a:solidFill>
                <a:latin typeface="Candara" panose="020E0502030303020204" pitchFamily="34" charset="0"/>
              </a:rPr>
              <a:t> </a:t>
            </a:r>
            <a:r>
              <a:rPr lang="fr-CA" sz="1400" b="1" dirty="0">
                <a:solidFill>
                  <a:srgbClr val="60BCCD"/>
                </a:solidFill>
                <a:latin typeface="Candara" panose="020E0502030303020204" pitchFamily="34" charset="0"/>
              </a:rPr>
              <a:t>M$</a:t>
            </a:r>
          </a:p>
          <a:p>
            <a:pPr marL="266700">
              <a:defRPr/>
            </a:pPr>
            <a:endParaRPr lang="fr-CA" sz="1600" b="1" dirty="0">
              <a:solidFill>
                <a:srgbClr val="2D2E83"/>
              </a:solidFill>
              <a:latin typeface="Candara" panose="020E0502030303020204" pitchFamily="34" charset="0"/>
            </a:endParaRPr>
          </a:p>
          <a:p>
            <a:pPr marL="266700">
              <a:defRPr/>
            </a:pPr>
            <a:r>
              <a:rPr lang="fr-CA" sz="1200" b="1" dirty="0">
                <a:solidFill>
                  <a:prstClr val="white">
                    <a:lumMod val="50000"/>
                  </a:prstClr>
                </a:solidFill>
                <a:latin typeface="Candara" panose="020E0502030303020204" pitchFamily="34" charset="0"/>
              </a:rPr>
              <a:t>Domaine du génie</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Objectif : </a:t>
            </a:r>
            <a:r>
              <a:rPr lang="fr-CA" sz="1400" b="1" dirty="0">
                <a:solidFill>
                  <a:srgbClr val="60BCCD"/>
                </a:solidFill>
                <a:latin typeface="Candara" panose="020E0502030303020204" pitchFamily="34" charset="0"/>
              </a:rPr>
              <a:t>5</a:t>
            </a:r>
            <a:r>
              <a:rPr lang="fr-CA" sz="1100" b="1" dirty="0">
                <a:solidFill>
                  <a:prstClr val="white">
                    <a:lumMod val="50000"/>
                  </a:prstClr>
                </a:solidFill>
                <a:latin typeface="Candara" panose="020E0502030303020204" pitchFamily="34" charset="0"/>
              </a:rPr>
              <a:t> </a:t>
            </a:r>
            <a:r>
              <a:rPr lang="fr-CA" sz="1400" b="1" dirty="0">
                <a:solidFill>
                  <a:srgbClr val="60BCCD"/>
                </a:solidFill>
                <a:latin typeface="Candara" panose="020E0502030303020204" pitchFamily="34" charset="0"/>
              </a:rPr>
              <a:t>000</a:t>
            </a:r>
            <a:r>
              <a:rPr lang="fr-CA" sz="1100" b="1" dirty="0">
                <a:solidFill>
                  <a:prstClr val="white">
                    <a:lumMod val="50000"/>
                  </a:prstClr>
                </a:solidFill>
                <a:latin typeface="Candara" panose="020E0502030303020204" pitchFamily="34" charset="0"/>
              </a:rPr>
              <a:t> travailleurs</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Investissements totaux : </a:t>
            </a:r>
            <a:r>
              <a:rPr lang="fr-CA" sz="1400" b="1" dirty="0">
                <a:solidFill>
                  <a:srgbClr val="60BCCD"/>
                </a:solidFill>
                <a:latin typeface="Candara" panose="020E0502030303020204" pitchFamily="34" charset="0"/>
              </a:rPr>
              <a:t>500</a:t>
            </a:r>
            <a:r>
              <a:rPr lang="fr-CA" sz="1100" b="1" dirty="0">
                <a:solidFill>
                  <a:prstClr val="white">
                    <a:lumMod val="50000"/>
                  </a:prstClr>
                </a:solidFill>
                <a:latin typeface="Candara" panose="020E0502030303020204" pitchFamily="34" charset="0"/>
              </a:rPr>
              <a:t> </a:t>
            </a:r>
            <a:r>
              <a:rPr lang="fr-CA" sz="1400" b="1" dirty="0">
                <a:solidFill>
                  <a:srgbClr val="60BCCD"/>
                </a:solidFill>
                <a:latin typeface="Candara" panose="020E0502030303020204" pitchFamily="34" charset="0"/>
              </a:rPr>
              <a:t>M$</a:t>
            </a:r>
          </a:p>
          <a:p>
            <a:pPr marL="723900" lvl="1" indent="-171450">
              <a:buFont typeface="Arial" panose="020B0604020202020204" pitchFamily="34" charset="0"/>
              <a:buChar char="•"/>
              <a:defRPr/>
            </a:pPr>
            <a:r>
              <a:rPr lang="fr-CA" sz="1100" b="1" dirty="0">
                <a:solidFill>
                  <a:prstClr val="white">
                    <a:lumMod val="50000"/>
                  </a:prstClr>
                </a:solidFill>
                <a:latin typeface="Candara" panose="020E0502030303020204" pitchFamily="34" charset="0"/>
              </a:rPr>
              <a:t>Crédits additionnels : </a:t>
            </a:r>
            <a:r>
              <a:rPr lang="fr-CA" sz="1400" b="1" dirty="0">
                <a:solidFill>
                  <a:srgbClr val="60BCCD"/>
                </a:solidFill>
                <a:latin typeface="Candara" panose="020E0502030303020204" pitchFamily="34" charset="0"/>
              </a:rPr>
              <a:t>370</a:t>
            </a:r>
            <a:r>
              <a:rPr lang="fr-CA" sz="1100" b="1" dirty="0">
                <a:solidFill>
                  <a:prstClr val="white">
                    <a:lumMod val="50000"/>
                  </a:prstClr>
                </a:solidFill>
                <a:latin typeface="Candara" panose="020E0502030303020204" pitchFamily="34" charset="0"/>
              </a:rPr>
              <a:t> </a:t>
            </a:r>
            <a:r>
              <a:rPr lang="fr-CA" sz="1400" b="1" dirty="0">
                <a:solidFill>
                  <a:srgbClr val="60BCCD"/>
                </a:solidFill>
                <a:latin typeface="Candara" panose="020E0502030303020204" pitchFamily="34" charset="0"/>
              </a:rPr>
              <a:t>M$</a:t>
            </a:r>
          </a:p>
        </p:txBody>
      </p:sp>
      <p:pic>
        <p:nvPicPr>
          <p:cNvPr id="11" name="Image 10">
            <a:extLst>
              <a:ext uri="{FF2B5EF4-FFF2-40B4-BE49-F238E27FC236}">
                <a16:creationId xmlns:a16="http://schemas.microsoft.com/office/drawing/2014/main" id="{81AD8DA6-09C1-4CB3-9CC4-789AFA057A85}"/>
              </a:ext>
            </a:extLst>
          </p:cNvPr>
          <p:cNvPicPr>
            <a:picLocks noChangeAspect="1"/>
          </p:cNvPicPr>
          <p:nvPr>
            <p:custDataLst>
              <p:tags r:id="rId4"/>
            </p:custDataLst>
          </p:nvPr>
        </p:nvPicPr>
        <p:blipFill rotWithShape="1">
          <a:blip r:embed="rId8"/>
          <a:srcRect r="17482" b="11111"/>
          <a:stretch/>
        </p:blipFill>
        <p:spPr>
          <a:xfrm>
            <a:off x="787899" y="997437"/>
            <a:ext cx="7886700" cy="324043"/>
          </a:xfrm>
          <a:prstGeom prst="rect">
            <a:avLst/>
          </a:prstGeom>
        </p:spPr>
      </p:pic>
      <p:sp>
        <p:nvSpPr>
          <p:cNvPr id="12" name="Titre 1">
            <a:extLst>
              <a:ext uri="{FF2B5EF4-FFF2-40B4-BE49-F238E27FC236}">
                <a16:creationId xmlns:a16="http://schemas.microsoft.com/office/drawing/2014/main" id="{470309BA-3B75-4D30-8E25-1E55B6558FB0}"/>
              </a:ext>
            </a:extLst>
          </p:cNvPr>
          <p:cNvSpPr txBox="1">
            <a:spLocks/>
          </p:cNvSpPr>
          <p:nvPr>
            <p:custDataLst>
              <p:tags r:id="rId5"/>
            </p:custDataLst>
          </p:nvPr>
        </p:nvSpPr>
        <p:spPr>
          <a:xfrm>
            <a:off x="756000" y="557706"/>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77D3B6"/>
                </a:solidFill>
                <a:latin typeface="Calibri" panose="020F0502020204030204"/>
              </a:rPr>
              <a:t>AXE 3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DOMAINES STRATÉGIQUES </a:t>
            </a:r>
            <a:br>
              <a:rPr lang="fr-CA" sz="1800" dirty="0">
                <a:solidFill>
                  <a:srgbClr val="2D2E83"/>
                </a:solidFill>
                <a:latin typeface="Calibri" panose="020F0502020204030204"/>
              </a:rPr>
            </a:br>
            <a:r>
              <a:rPr lang="fr-CA" sz="1800" dirty="0">
                <a:solidFill>
                  <a:srgbClr val="2D2E83"/>
                </a:solidFill>
                <a:latin typeface="Calibri" panose="020F0502020204030204"/>
              </a:rPr>
              <a:t>POUR L’ÉCONOMIE</a:t>
            </a:r>
            <a:endParaRPr lang="fr-CA" sz="2000" dirty="0">
              <a:solidFill>
                <a:schemeClr val="bg1"/>
              </a:solidFill>
            </a:endParaRPr>
          </a:p>
        </p:txBody>
      </p:sp>
      <p:sp>
        <p:nvSpPr>
          <p:cNvPr id="13" name="ZoneTexte 12">
            <a:extLst>
              <a:ext uri="{FF2B5EF4-FFF2-40B4-BE49-F238E27FC236}">
                <a16:creationId xmlns:a16="http://schemas.microsoft.com/office/drawing/2014/main" id="{2CF35C52-28CA-48DE-8A4F-E434CE629E3A}"/>
              </a:ext>
            </a:extLst>
          </p:cNvPr>
          <p:cNvSpPr txBox="1"/>
          <p:nvPr>
            <p:custDataLst>
              <p:tags r:id="rId6"/>
            </p:custDataLst>
          </p:nvPr>
        </p:nvSpPr>
        <p:spPr>
          <a:xfrm>
            <a:off x="755999" y="975379"/>
            <a:ext cx="6112634" cy="369332"/>
          </a:xfrm>
          <a:prstGeom prst="rect">
            <a:avLst/>
          </a:prstGeom>
          <a:noFill/>
        </p:spPr>
        <p:txBody>
          <a:bodyPr wrap="square" rtlCol="0">
            <a:spAutoFit/>
          </a:bodyPr>
          <a:lstStyle/>
          <a:p>
            <a:r>
              <a:rPr lang="fr-CA" b="1" dirty="0">
                <a:solidFill>
                  <a:schemeClr val="bg1"/>
                </a:solidFill>
              </a:rPr>
              <a:t>TECHNOLOGIES DE L’INFORMATION ET GÉNIE</a:t>
            </a:r>
          </a:p>
        </p:txBody>
      </p:sp>
    </p:spTree>
    <p:extLst>
      <p:ext uri="{BB962C8B-B14F-4D97-AF65-F5344CB8AC3E}">
        <p14:creationId xmlns:p14="http://schemas.microsoft.com/office/powerpoint/2010/main" val="2591286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755999" y="1899792"/>
            <a:ext cx="7813493" cy="1529208"/>
          </a:xfrm>
        </p:spPr>
        <p:txBody>
          <a:bodyPr>
            <a:noAutofit/>
          </a:bodyPr>
          <a:lstStyle/>
          <a:p>
            <a:pPr>
              <a:buClr>
                <a:srgbClr val="8AD4E1"/>
              </a:buClr>
              <a:defRPr/>
            </a:pPr>
            <a:r>
              <a:rPr lang="fr-CA" sz="1800" b="1" dirty="0">
                <a:solidFill>
                  <a:srgbClr val="3F2D72"/>
                </a:solidFill>
                <a:latin typeface="Candara" panose="020E0502030303020204" pitchFamily="34" charset="0"/>
              </a:rPr>
              <a:t>Davantage d’étudiants en technologies de l’information et en génie </a:t>
            </a:r>
            <a:br>
              <a:rPr lang="fr-CA" sz="1800" b="1" dirty="0">
                <a:solidFill>
                  <a:srgbClr val="3F2D72"/>
                </a:solidFill>
                <a:latin typeface="Candara" panose="020E0502030303020204" pitchFamily="34" charset="0"/>
              </a:rPr>
            </a:br>
            <a:r>
              <a:rPr lang="fr-CA" sz="1800" b="1" dirty="0">
                <a:solidFill>
                  <a:srgbClr val="3F2D72"/>
                </a:solidFill>
                <a:latin typeface="Candara" panose="020E0502030303020204" pitchFamily="34" charset="0"/>
              </a:rPr>
              <a:t>par l’accroissement de la taille du corps professoral</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Embauche de ressources professionnelles pour favoriser un meilleur accompagnement pédagogique des étudiants</a:t>
            </a:r>
          </a:p>
          <a:p>
            <a:pPr marL="669925" lvl="1" indent="-228600">
              <a:spcBef>
                <a:spcPts val="1000"/>
              </a:spcBef>
              <a:buClr>
                <a:srgbClr val="8AD4E1"/>
              </a:buClr>
              <a:defRPr/>
            </a:pPr>
            <a:r>
              <a:rPr lang="fr-CA" sz="1400" b="1" dirty="0">
                <a:solidFill>
                  <a:srgbClr val="22B2BE"/>
                </a:solidFill>
                <a:latin typeface="Candara" panose="020E0502030303020204" pitchFamily="34" charset="0"/>
              </a:rPr>
              <a:t>Embauche de 500 professeurs</a:t>
            </a:r>
            <a:r>
              <a:rPr lang="fr-CA" sz="1400" dirty="0">
                <a:solidFill>
                  <a:srgbClr val="2D2E83"/>
                </a:solidFill>
                <a:latin typeface="Candara Light" panose="020E0502030303020204" pitchFamily="34" charset="0"/>
              </a:rPr>
              <a:t>, dans ces deux domaines, à terme</a:t>
            </a:r>
          </a:p>
          <a:p>
            <a:pPr marL="669925" lvl="1" indent="-228600">
              <a:spcBef>
                <a:spcPts val="1000"/>
              </a:spcBef>
              <a:buClr>
                <a:srgbClr val="8AD4E1"/>
              </a:buClr>
              <a:defRPr/>
            </a:pPr>
            <a:endParaRPr lang="fr-CA" sz="1400" dirty="0">
              <a:solidFill>
                <a:srgbClr val="2D2E83"/>
              </a:solidFill>
              <a:latin typeface="Candara Light" panose="020E0502030303020204" pitchFamily="34" charset="0"/>
            </a:endParaRPr>
          </a:p>
        </p:txBody>
      </p:sp>
      <p:pic>
        <p:nvPicPr>
          <p:cNvPr id="5" name="Image 4">
            <a:extLst>
              <a:ext uri="{FF2B5EF4-FFF2-40B4-BE49-F238E27FC236}">
                <a16:creationId xmlns:a16="http://schemas.microsoft.com/office/drawing/2014/main" id="{8D968587-F835-4A81-815C-CA8666C7607C}"/>
              </a:ext>
            </a:extLst>
          </p:cNvPr>
          <p:cNvPicPr>
            <a:picLocks noChangeAspect="1"/>
          </p:cNvPicPr>
          <p:nvPr>
            <p:custDataLst>
              <p:tags r:id="rId2"/>
            </p:custDataLst>
          </p:nvPr>
        </p:nvPicPr>
        <p:blipFill rotWithShape="1">
          <a:blip r:embed="rId6"/>
          <a:srcRect r="17482" b="11111"/>
          <a:stretch/>
        </p:blipFill>
        <p:spPr>
          <a:xfrm>
            <a:off x="798532" y="997437"/>
            <a:ext cx="7886700" cy="324043"/>
          </a:xfrm>
          <a:prstGeom prst="rect">
            <a:avLst/>
          </a:prstGeom>
        </p:spPr>
      </p:pic>
      <p:sp>
        <p:nvSpPr>
          <p:cNvPr id="6" name="Titre 1">
            <a:extLst>
              <a:ext uri="{FF2B5EF4-FFF2-40B4-BE49-F238E27FC236}">
                <a16:creationId xmlns:a16="http://schemas.microsoft.com/office/drawing/2014/main" id="{230342D7-81BF-4B9C-A299-6BFA7343CEBD}"/>
              </a:ext>
            </a:extLst>
          </p:cNvPr>
          <p:cNvSpPr txBox="1">
            <a:spLocks/>
          </p:cNvSpPr>
          <p:nvPr>
            <p:custDataLst>
              <p:tags r:id="rId3"/>
            </p:custDataLst>
          </p:nvPr>
        </p:nvSpPr>
        <p:spPr>
          <a:xfrm>
            <a:off x="756000" y="557706"/>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77D3B6"/>
                </a:solidFill>
                <a:latin typeface="Calibri" panose="020F0502020204030204"/>
              </a:rPr>
              <a:t>AXE 3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DOMAINES STRATÉGIQUES </a:t>
            </a:r>
            <a:br>
              <a:rPr lang="fr-CA" sz="1800" dirty="0">
                <a:solidFill>
                  <a:srgbClr val="2D2E83"/>
                </a:solidFill>
                <a:latin typeface="Calibri" panose="020F0502020204030204"/>
              </a:rPr>
            </a:br>
            <a:r>
              <a:rPr lang="fr-CA" sz="1800" dirty="0">
                <a:solidFill>
                  <a:srgbClr val="2D2E83"/>
                </a:solidFill>
                <a:latin typeface="Calibri" panose="020F0502020204030204"/>
              </a:rPr>
              <a:t>POUR L’ÉCONOMIE</a:t>
            </a:r>
            <a:endParaRPr lang="fr-CA" sz="2000" dirty="0">
              <a:solidFill>
                <a:schemeClr val="bg1"/>
              </a:solidFill>
            </a:endParaRPr>
          </a:p>
        </p:txBody>
      </p:sp>
      <p:sp>
        <p:nvSpPr>
          <p:cNvPr id="10" name="ZoneTexte 9">
            <a:extLst>
              <a:ext uri="{FF2B5EF4-FFF2-40B4-BE49-F238E27FC236}">
                <a16:creationId xmlns:a16="http://schemas.microsoft.com/office/drawing/2014/main" id="{FD9940AD-0C7B-415B-BFD0-8B1E6BC6D656}"/>
              </a:ext>
            </a:extLst>
          </p:cNvPr>
          <p:cNvSpPr txBox="1"/>
          <p:nvPr>
            <p:custDataLst>
              <p:tags r:id="rId4"/>
            </p:custDataLst>
          </p:nvPr>
        </p:nvSpPr>
        <p:spPr>
          <a:xfrm>
            <a:off x="755999" y="975379"/>
            <a:ext cx="6112634" cy="369332"/>
          </a:xfrm>
          <a:prstGeom prst="rect">
            <a:avLst/>
          </a:prstGeom>
          <a:noFill/>
        </p:spPr>
        <p:txBody>
          <a:bodyPr wrap="square" rtlCol="0">
            <a:spAutoFit/>
          </a:bodyPr>
          <a:lstStyle/>
          <a:p>
            <a:r>
              <a:rPr lang="fr-CA" b="1" dirty="0">
                <a:solidFill>
                  <a:schemeClr val="bg1"/>
                </a:solidFill>
              </a:rPr>
              <a:t>TECHNOLOGIES DE L’INFORMATION ET GÉNIE</a:t>
            </a:r>
          </a:p>
        </p:txBody>
      </p:sp>
    </p:spTree>
    <p:extLst>
      <p:ext uri="{BB962C8B-B14F-4D97-AF65-F5344CB8AC3E}">
        <p14:creationId xmlns:p14="http://schemas.microsoft.com/office/powerpoint/2010/main" val="829121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3"/>
          <p:cNvSpPr>
            <a:spLocks noGrp="1"/>
          </p:cNvSpPr>
          <p:nvPr>
            <p:ph sz="half" idx="2"/>
            <p:custDataLst>
              <p:tags r:id="rId1"/>
            </p:custDataLst>
          </p:nvPr>
        </p:nvSpPr>
        <p:spPr>
          <a:xfrm>
            <a:off x="829207" y="2801953"/>
            <a:ext cx="7813493" cy="2886633"/>
          </a:xfrm>
        </p:spPr>
        <p:txBody>
          <a:bodyPr>
            <a:noAutofit/>
          </a:bodyPr>
          <a:lstStyle/>
          <a:p>
            <a:pPr marL="342900" lvl="1">
              <a:spcBef>
                <a:spcPts val="1000"/>
              </a:spcBef>
              <a:buClr>
                <a:srgbClr val="8AD4E1"/>
              </a:buClr>
              <a:defRPr/>
            </a:pPr>
            <a:r>
              <a:rPr lang="fr-CA" sz="1800" b="1" dirty="0">
                <a:solidFill>
                  <a:srgbClr val="3F2D72"/>
                </a:solidFill>
                <a:latin typeface="Candara" panose="020E0502030303020204" pitchFamily="34" charset="0"/>
              </a:rPr>
              <a:t>Plan d’action pour le secteur de la construction</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Une série d’actions annoncées en mars 2021, visant :</a:t>
            </a:r>
          </a:p>
          <a:p>
            <a:pPr marL="1069975" lvl="2" indent="-228600" fontAlgn="base">
              <a:spcBef>
                <a:spcPts val="600"/>
              </a:spcBef>
              <a:buClr>
                <a:srgbClr val="8AD4E1"/>
              </a:buClr>
              <a:defRPr/>
            </a:pPr>
            <a:r>
              <a:rPr lang="fr-CA" sz="1200" dirty="0">
                <a:solidFill>
                  <a:srgbClr val="2D2E83"/>
                </a:solidFill>
                <a:latin typeface="Candara Light" panose="020E0502030303020204" pitchFamily="34" charset="0"/>
              </a:rPr>
              <a:t>un accès plus facile aux métiers de la construction</a:t>
            </a:r>
          </a:p>
          <a:p>
            <a:pPr marL="1069975" lvl="2" indent="-228600" fontAlgn="base">
              <a:spcBef>
                <a:spcPts val="600"/>
              </a:spcBef>
              <a:buClr>
                <a:srgbClr val="8AD4E1"/>
              </a:buClr>
              <a:defRPr/>
            </a:pPr>
            <a:r>
              <a:rPr lang="fr-CA" sz="1200" dirty="0">
                <a:solidFill>
                  <a:srgbClr val="2D2E83"/>
                </a:solidFill>
                <a:latin typeface="Candara Light" panose="020E0502030303020204" pitchFamily="34" charset="0"/>
              </a:rPr>
              <a:t>une meilleure intégration des travailleurs faisant partie de groupes de personnes sous‑représentées dans l’industrie de la construction</a:t>
            </a:r>
          </a:p>
          <a:p>
            <a:pPr marL="1069975" lvl="2" indent="-228600" fontAlgn="base">
              <a:spcBef>
                <a:spcPts val="600"/>
              </a:spcBef>
              <a:buClr>
                <a:srgbClr val="8AD4E1"/>
              </a:buClr>
              <a:defRPr/>
            </a:pPr>
            <a:r>
              <a:rPr lang="fr-CA" sz="1200" dirty="0">
                <a:solidFill>
                  <a:srgbClr val="2D2E83"/>
                </a:solidFill>
                <a:latin typeface="Candara Light" panose="020E0502030303020204" pitchFamily="34" charset="0"/>
              </a:rPr>
              <a:t>une formation plus rapide et mieux adaptée</a:t>
            </a:r>
          </a:p>
          <a:p>
            <a:pPr marL="342900" lvl="1">
              <a:spcBef>
                <a:spcPts val="1000"/>
              </a:spcBef>
              <a:buClr>
                <a:srgbClr val="8AD4E1"/>
              </a:buClr>
              <a:defRPr/>
            </a:pPr>
            <a:r>
              <a:rPr lang="fr-CA" sz="1800" b="1" dirty="0">
                <a:solidFill>
                  <a:srgbClr val="3F2D72"/>
                </a:solidFill>
                <a:latin typeface="Candara" panose="020E0502030303020204" pitchFamily="34" charset="0"/>
              </a:rPr>
              <a:t>Bonification temporaire du soutien du revenu accordé aux personnes sans emploi suivant une formation</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Allocation de </a:t>
            </a:r>
            <a:r>
              <a:rPr lang="fr-CA" sz="1400" b="1" dirty="0">
                <a:solidFill>
                  <a:srgbClr val="22B2BE"/>
                </a:solidFill>
                <a:latin typeface="Candara" panose="020E0502030303020204" pitchFamily="34" charset="0"/>
              </a:rPr>
              <a:t>475 $ par semaine</a:t>
            </a:r>
          </a:p>
          <a:p>
            <a:pPr marL="669925" lvl="1" indent="-228600">
              <a:spcBef>
                <a:spcPts val="1000"/>
              </a:spcBef>
              <a:buClr>
                <a:srgbClr val="8AD4E1"/>
              </a:buClr>
              <a:defRPr/>
            </a:pPr>
            <a:r>
              <a:rPr lang="fr-CA" sz="1400" dirty="0">
                <a:solidFill>
                  <a:srgbClr val="2D2E83"/>
                </a:solidFill>
                <a:latin typeface="Candara Light" panose="020E0502030303020204" pitchFamily="34" charset="0"/>
              </a:rPr>
              <a:t>Soutenir les efforts gouvernementaux pour permettre l’arrivée des </a:t>
            </a:r>
            <a:r>
              <a:rPr lang="fr-CA" sz="1400" b="1" dirty="0">
                <a:solidFill>
                  <a:srgbClr val="22B2BE"/>
                </a:solidFill>
                <a:latin typeface="Candara" panose="020E0502030303020204" pitchFamily="34" charset="0"/>
              </a:rPr>
              <a:t>55 000 travailleurs </a:t>
            </a:r>
            <a:br>
              <a:rPr lang="fr-CA" sz="1400" b="1" dirty="0">
                <a:solidFill>
                  <a:srgbClr val="22B2BE"/>
                </a:solidFill>
                <a:latin typeface="Candara" panose="020E0502030303020204" pitchFamily="34" charset="0"/>
              </a:rPr>
            </a:br>
            <a:r>
              <a:rPr lang="fr-CA" sz="1400" b="1" dirty="0">
                <a:solidFill>
                  <a:srgbClr val="22B2BE"/>
                </a:solidFill>
                <a:latin typeface="Candara" panose="020E0502030303020204" pitchFamily="34" charset="0"/>
              </a:rPr>
              <a:t>dans le secteur de la construction au cours des 5 prochaines années</a:t>
            </a:r>
          </a:p>
          <a:p>
            <a:pPr marL="342900" lvl="1">
              <a:spcBef>
                <a:spcPts val="1000"/>
              </a:spcBef>
              <a:buClr>
                <a:srgbClr val="8AD4E1"/>
              </a:buClr>
              <a:defRPr/>
            </a:pPr>
            <a:endParaRPr lang="fr-FR" dirty="0"/>
          </a:p>
        </p:txBody>
      </p:sp>
      <p:sp>
        <p:nvSpPr>
          <p:cNvPr id="6" name="Rectangle 5">
            <a:extLst>
              <a:ext uri="{FF2B5EF4-FFF2-40B4-BE49-F238E27FC236}">
                <a16:creationId xmlns:a16="http://schemas.microsoft.com/office/drawing/2014/main" id="{F07A3611-5B71-475F-BCC2-BC868F45DF7E}"/>
              </a:ext>
            </a:extLst>
          </p:cNvPr>
          <p:cNvSpPr/>
          <p:nvPr>
            <p:custDataLst>
              <p:tags r:id="rId2"/>
            </p:custDataLst>
          </p:nvPr>
        </p:nvSpPr>
        <p:spPr>
          <a:xfrm>
            <a:off x="792603" y="1464098"/>
            <a:ext cx="7886700" cy="1195237"/>
          </a:xfrm>
          <a:prstGeom prst="rect">
            <a:avLst/>
          </a:prstGeom>
          <a:solidFill>
            <a:sysClr val="window" lastClr="FFFFFF">
              <a:lumMod val="95000"/>
            </a:sys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F63C5AAC-E203-42FC-B279-E97C0F97AF3F}"/>
              </a:ext>
            </a:extLst>
          </p:cNvPr>
          <p:cNvSpPr txBox="1"/>
          <p:nvPr>
            <p:custDataLst>
              <p:tags r:id="rId3"/>
            </p:custDataLst>
          </p:nvPr>
        </p:nvSpPr>
        <p:spPr>
          <a:xfrm>
            <a:off x="755999" y="1492741"/>
            <a:ext cx="7796873" cy="1107996"/>
          </a:xfrm>
          <a:prstGeom prst="rect">
            <a:avLst/>
          </a:prstGeom>
          <a:noFill/>
        </p:spPr>
        <p:txBody>
          <a:bodyPr wrap="square" numCol="1" rtlCol="0">
            <a:spAutoFit/>
          </a:bodyPr>
          <a:lstStyle/>
          <a:p>
            <a:pPr marL="85725" marR="0" lvl="0" indent="0"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A" b="1" i="0" u="none" strike="noStrike" kern="1200" cap="none" spc="0" normalizeH="0" baseline="0" noProof="0" dirty="0">
                <a:ln>
                  <a:noFill/>
                </a:ln>
                <a:solidFill>
                  <a:srgbClr val="2D2E83"/>
                </a:solidFill>
                <a:effectLst/>
                <a:uLnTx/>
                <a:uFillTx/>
                <a:latin typeface="Candara" panose="020E0502030303020204" pitchFamily="34" charset="0"/>
                <a:ea typeface="+mn-ea"/>
                <a:cs typeface="+mn-cs"/>
              </a:rPr>
              <a:t>D’ICI 5 ANS</a:t>
            </a:r>
          </a:p>
          <a:p>
            <a:pPr marL="723900" lvl="1" indent="-171450">
              <a:buFont typeface="Arial" panose="020B0604020202020204" pitchFamily="34" charset="0"/>
              <a:buChar char="•"/>
              <a:defRPr/>
            </a:pPr>
            <a:r>
              <a:rPr lang="fr-CA" sz="1200" b="1" dirty="0">
                <a:solidFill>
                  <a:prstClr val="white">
                    <a:lumMod val="50000"/>
                  </a:prstClr>
                </a:solidFill>
                <a:latin typeface="Candara" panose="020E0502030303020204" pitchFamily="34" charset="0"/>
              </a:rPr>
              <a:t>Objectif : </a:t>
            </a:r>
            <a:r>
              <a:rPr lang="fr-CA" sz="1600" b="1" dirty="0">
                <a:solidFill>
                  <a:srgbClr val="60BCCD"/>
                </a:solidFill>
                <a:latin typeface="Candara" panose="020E0502030303020204" pitchFamily="34" charset="0"/>
              </a:rPr>
              <a:t>55</a:t>
            </a:r>
            <a:r>
              <a:rPr lang="fr-CA" sz="1200" b="1" dirty="0">
                <a:solidFill>
                  <a:prstClr val="white">
                    <a:lumMod val="50000"/>
                  </a:prstClr>
                </a:solidFill>
                <a:latin typeface="Candara" panose="020E0502030303020204" pitchFamily="34" charset="0"/>
              </a:rPr>
              <a:t> </a:t>
            </a:r>
            <a:r>
              <a:rPr lang="fr-CA" sz="1600" b="1" dirty="0">
                <a:solidFill>
                  <a:srgbClr val="60BCCD"/>
                </a:solidFill>
                <a:latin typeface="Candara" panose="020E0502030303020204" pitchFamily="34" charset="0"/>
              </a:rPr>
              <a:t>000</a:t>
            </a:r>
            <a:r>
              <a:rPr lang="fr-CA" sz="1200" b="1" dirty="0">
                <a:solidFill>
                  <a:prstClr val="white">
                    <a:lumMod val="50000"/>
                  </a:prstClr>
                </a:solidFill>
                <a:latin typeface="Candara" panose="020E0502030303020204" pitchFamily="34" charset="0"/>
              </a:rPr>
              <a:t> travailleurs</a:t>
            </a:r>
          </a:p>
          <a:p>
            <a:pPr marL="723900" lvl="1" indent="-171450">
              <a:buFont typeface="Arial" panose="020B0604020202020204" pitchFamily="34" charset="0"/>
              <a:buChar char="•"/>
              <a:defRPr/>
            </a:pPr>
            <a:r>
              <a:rPr lang="fr-CA" sz="1200" b="1" dirty="0">
                <a:solidFill>
                  <a:prstClr val="white">
                    <a:lumMod val="50000"/>
                  </a:prstClr>
                </a:solidFill>
                <a:latin typeface="Candara" panose="020E0502030303020204" pitchFamily="34" charset="0"/>
              </a:rPr>
              <a:t>Investissements totaux : </a:t>
            </a:r>
            <a:r>
              <a:rPr lang="fr-CA" sz="1600" b="1" dirty="0">
                <a:solidFill>
                  <a:srgbClr val="60BCCD"/>
                </a:solidFill>
                <a:latin typeface="Candara" panose="020E0502030303020204" pitchFamily="34" charset="0"/>
              </a:rPr>
              <a:t>97</a:t>
            </a:r>
            <a:r>
              <a:rPr lang="fr-CA" sz="1200" b="1" dirty="0">
                <a:solidFill>
                  <a:prstClr val="white">
                    <a:lumMod val="50000"/>
                  </a:prstClr>
                </a:solidFill>
                <a:latin typeface="Candara" panose="020E0502030303020204" pitchFamily="34" charset="0"/>
              </a:rPr>
              <a:t> </a:t>
            </a:r>
            <a:r>
              <a:rPr lang="fr-CA" sz="1600" b="1" dirty="0">
                <a:solidFill>
                  <a:srgbClr val="60BCCD"/>
                </a:solidFill>
                <a:latin typeface="Candara" panose="020E0502030303020204" pitchFamily="34" charset="0"/>
              </a:rPr>
              <a:t>M$</a:t>
            </a:r>
          </a:p>
          <a:p>
            <a:pPr marL="723900" lvl="1" indent="-171450">
              <a:buFont typeface="Arial" panose="020B0604020202020204" pitchFamily="34" charset="0"/>
              <a:buChar char="•"/>
              <a:defRPr/>
            </a:pPr>
            <a:r>
              <a:rPr lang="fr-CA" sz="1200" b="1" dirty="0">
                <a:solidFill>
                  <a:prstClr val="white">
                    <a:lumMod val="50000"/>
                  </a:prstClr>
                </a:solidFill>
                <a:latin typeface="Candara" panose="020E0502030303020204" pitchFamily="34" charset="0"/>
              </a:rPr>
              <a:t>Crédits additionnels : </a:t>
            </a:r>
            <a:r>
              <a:rPr lang="fr-CA" sz="1600" b="1" dirty="0">
                <a:solidFill>
                  <a:srgbClr val="60BCCD"/>
                </a:solidFill>
                <a:latin typeface="Candara" panose="020E0502030303020204" pitchFamily="34" charset="0"/>
              </a:rPr>
              <a:t>70</a:t>
            </a:r>
            <a:r>
              <a:rPr lang="fr-CA" sz="1200" b="1" dirty="0">
                <a:solidFill>
                  <a:prstClr val="white">
                    <a:lumMod val="50000"/>
                  </a:prstClr>
                </a:solidFill>
                <a:latin typeface="Candara" panose="020E0502030303020204" pitchFamily="34" charset="0"/>
              </a:rPr>
              <a:t> </a:t>
            </a:r>
            <a:r>
              <a:rPr lang="fr-CA" sz="1600" b="1" dirty="0">
                <a:solidFill>
                  <a:srgbClr val="60BCCD"/>
                </a:solidFill>
                <a:latin typeface="Candara" panose="020E0502030303020204" pitchFamily="34" charset="0"/>
              </a:rPr>
              <a:t>M$</a:t>
            </a:r>
          </a:p>
        </p:txBody>
      </p:sp>
      <p:pic>
        <p:nvPicPr>
          <p:cNvPr id="11" name="Image 10">
            <a:extLst>
              <a:ext uri="{FF2B5EF4-FFF2-40B4-BE49-F238E27FC236}">
                <a16:creationId xmlns:a16="http://schemas.microsoft.com/office/drawing/2014/main" id="{5ABC6DFB-C6BA-4D78-965D-8CD2FF965297}"/>
              </a:ext>
            </a:extLst>
          </p:cNvPr>
          <p:cNvPicPr>
            <a:picLocks noChangeAspect="1"/>
          </p:cNvPicPr>
          <p:nvPr>
            <p:custDataLst>
              <p:tags r:id="rId4"/>
            </p:custDataLst>
          </p:nvPr>
        </p:nvPicPr>
        <p:blipFill rotWithShape="1">
          <a:blip r:embed="rId8"/>
          <a:srcRect r="17482" b="11111"/>
          <a:stretch/>
        </p:blipFill>
        <p:spPr>
          <a:xfrm>
            <a:off x="798532" y="997437"/>
            <a:ext cx="7886700" cy="324043"/>
          </a:xfrm>
          <a:prstGeom prst="rect">
            <a:avLst/>
          </a:prstGeom>
        </p:spPr>
      </p:pic>
      <p:sp>
        <p:nvSpPr>
          <p:cNvPr id="12" name="Titre 1">
            <a:extLst>
              <a:ext uri="{FF2B5EF4-FFF2-40B4-BE49-F238E27FC236}">
                <a16:creationId xmlns:a16="http://schemas.microsoft.com/office/drawing/2014/main" id="{BC69A612-0761-49F7-A879-FCBEFB895F0A}"/>
              </a:ext>
            </a:extLst>
          </p:cNvPr>
          <p:cNvSpPr txBox="1">
            <a:spLocks/>
          </p:cNvSpPr>
          <p:nvPr>
            <p:custDataLst>
              <p:tags r:id="rId5"/>
            </p:custDataLst>
          </p:nvPr>
        </p:nvSpPr>
        <p:spPr>
          <a:xfrm>
            <a:off x="756000" y="557706"/>
            <a:ext cx="7886700" cy="494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sz="2800" dirty="0">
                <a:solidFill>
                  <a:srgbClr val="77D3B6"/>
                </a:solidFill>
                <a:latin typeface="Calibri" panose="020F0502020204030204"/>
              </a:rPr>
              <a:t>AXE 3 </a:t>
            </a:r>
            <a:br>
              <a:rPr lang="fr-CA" sz="2400" dirty="0">
                <a:solidFill>
                  <a:srgbClr val="2D2E83"/>
                </a:solidFill>
                <a:latin typeface="Calibri" panose="020F0502020204030204"/>
              </a:rPr>
            </a:br>
            <a:r>
              <a:rPr lang="fr-CA" sz="1800" dirty="0">
                <a:solidFill>
                  <a:srgbClr val="2D2E83"/>
                </a:solidFill>
                <a:latin typeface="Calibri" panose="020F0502020204030204"/>
              </a:rPr>
              <a:t>MESURES SPÉCIFIQUES À CERTAINS DOMAINES STRATÉGIQUES </a:t>
            </a:r>
            <a:br>
              <a:rPr lang="fr-CA" sz="1800" dirty="0">
                <a:solidFill>
                  <a:srgbClr val="2D2E83"/>
                </a:solidFill>
                <a:latin typeface="Calibri" panose="020F0502020204030204"/>
              </a:rPr>
            </a:br>
            <a:r>
              <a:rPr lang="fr-CA" sz="1800" dirty="0">
                <a:solidFill>
                  <a:srgbClr val="2D2E83"/>
                </a:solidFill>
                <a:latin typeface="Calibri" panose="020F0502020204030204"/>
              </a:rPr>
              <a:t>POUR L’ÉCONOMIE</a:t>
            </a:r>
            <a:endParaRPr lang="fr-CA" sz="2000" dirty="0">
              <a:solidFill>
                <a:schemeClr val="bg1"/>
              </a:solidFill>
            </a:endParaRPr>
          </a:p>
        </p:txBody>
      </p:sp>
      <p:sp>
        <p:nvSpPr>
          <p:cNvPr id="13" name="ZoneTexte 12">
            <a:extLst>
              <a:ext uri="{FF2B5EF4-FFF2-40B4-BE49-F238E27FC236}">
                <a16:creationId xmlns:a16="http://schemas.microsoft.com/office/drawing/2014/main" id="{FFB714EE-7211-48C2-B3C8-EE8CAAC17E4F}"/>
              </a:ext>
            </a:extLst>
          </p:cNvPr>
          <p:cNvSpPr txBox="1"/>
          <p:nvPr>
            <p:custDataLst>
              <p:tags r:id="rId6"/>
            </p:custDataLst>
          </p:nvPr>
        </p:nvSpPr>
        <p:spPr>
          <a:xfrm>
            <a:off x="755999" y="975379"/>
            <a:ext cx="6112634" cy="369332"/>
          </a:xfrm>
          <a:prstGeom prst="rect">
            <a:avLst/>
          </a:prstGeom>
          <a:noFill/>
        </p:spPr>
        <p:txBody>
          <a:bodyPr wrap="square" rtlCol="0">
            <a:spAutoFit/>
          </a:bodyPr>
          <a:lstStyle/>
          <a:p>
            <a:r>
              <a:rPr lang="fr-CA" b="1" dirty="0">
                <a:solidFill>
                  <a:schemeClr val="bg1"/>
                </a:solidFill>
              </a:rPr>
              <a:t>CONSTRUCTION</a:t>
            </a:r>
          </a:p>
        </p:txBody>
      </p:sp>
    </p:spTree>
    <p:extLst>
      <p:ext uri="{BB962C8B-B14F-4D97-AF65-F5344CB8AC3E}">
        <p14:creationId xmlns:p14="http://schemas.microsoft.com/office/powerpoint/2010/main" val="3891132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0" y="2710853"/>
            <a:ext cx="9144000" cy="1783069"/>
          </a:xfrm>
        </p:spPr>
        <p:txBody>
          <a:bodyPr>
            <a:normAutofit/>
          </a:bodyPr>
          <a:lstStyle/>
          <a:p>
            <a:r>
              <a:rPr lang="fr-CA" sz="6200" b="1" dirty="0"/>
              <a:t>Questions, échanges</a:t>
            </a:r>
            <a:br>
              <a:rPr lang="fr-CA" dirty="0"/>
            </a:br>
            <a:endParaRPr lang="fr-CA" dirty="0">
              <a:solidFill>
                <a:schemeClr val="accent3">
                  <a:lumMod val="75000"/>
                </a:schemeClr>
              </a:solidFill>
            </a:endParaRPr>
          </a:p>
        </p:txBody>
      </p:sp>
    </p:spTree>
    <p:extLst>
      <p:ext uri="{BB962C8B-B14F-4D97-AF65-F5344CB8AC3E}">
        <p14:creationId xmlns:p14="http://schemas.microsoft.com/office/powerpoint/2010/main" val="20592576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7"/>
</p:tagLst>
</file>

<file path=ppt/tags/tag15.xml><?xml version="1.0" encoding="utf-8"?>
<p:tagLst xmlns:a="http://schemas.openxmlformats.org/drawingml/2006/main" xmlns:r="http://schemas.openxmlformats.org/officeDocument/2006/relationships" xmlns:p="http://schemas.openxmlformats.org/presentationml/2006/main">
  <p:tag name="NUM" val="8"/>
</p:tagLst>
</file>

<file path=ppt/tags/tag16.xml><?xml version="1.0" encoding="utf-8"?>
<p:tagLst xmlns:a="http://schemas.openxmlformats.org/drawingml/2006/main" xmlns:r="http://schemas.openxmlformats.org/officeDocument/2006/relationships" xmlns:p="http://schemas.openxmlformats.org/presentationml/2006/main">
  <p:tag name="NUM" val="9"/>
</p:tagLst>
</file>

<file path=ppt/tags/tag17.xml><?xml version="1.0" encoding="utf-8"?>
<p:tagLst xmlns:a="http://schemas.openxmlformats.org/drawingml/2006/main" xmlns:r="http://schemas.openxmlformats.org/officeDocument/2006/relationships" xmlns:p="http://schemas.openxmlformats.org/presentationml/2006/main">
  <p:tag name="NUM" val="10"/>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4"/>
</p:tagLst>
</file>

<file path=ppt/tags/tag58.xml><?xml version="1.0" encoding="utf-8"?>
<p:tagLst xmlns:a="http://schemas.openxmlformats.org/drawingml/2006/main" xmlns:r="http://schemas.openxmlformats.org/officeDocument/2006/relationships" xmlns:p="http://schemas.openxmlformats.org/presentationml/2006/main">
  <p:tag name="NUM" val="5"/>
</p:tagLst>
</file>

<file path=ppt/tags/tag59.xml><?xml version="1.0" encoding="utf-8"?>
<p:tagLst xmlns:a="http://schemas.openxmlformats.org/drawingml/2006/main" xmlns:r="http://schemas.openxmlformats.org/officeDocument/2006/relationships" xmlns:p="http://schemas.openxmlformats.org/presentationml/2006/main">
  <p:tag name="NUM" val="6"/>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4"/>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6"/>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4"/>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4"/>
</p:tagLst>
</file>

<file path=ppt/tags/tag86.xml><?xml version="1.0" encoding="utf-8"?>
<p:tagLst xmlns:a="http://schemas.openxmlformats.org/drawingml/2006/main" xmlns:r="http://schemas.openxmlformats.org/officeDocument/2006/relationships" xmlns:p="http://schemas.openxmlformats.org/presentationml/2006/main">
  <p:tag name="NUM" val="5"/>
</p:tagLst>
</file>

<file path=ppt/tags/tag87.xml><?xml version="1.0" encoding="utf-8"?>
<p:tagLst xmlns:a="http://schemas.openxmlformats.org/drawingml/2006/main" xmlns:r="http://schemas.openxmlformats.org/officeDocument/2006/relationships" xmlns:p="http://schemas.openxmlformats.org/presentationml/2006/main">
  <p:tag name="NUM" val="6"/>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4"/>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5"/>
</p:tagLst>
</file>

<file path=ppt/tags/tag97.xml><?xml version="1.0" encoding="utf-8"?>
<p:tagLst xmlns:a="http://schemas.openxmlformats.org/drawingml/2006/main" xmlns:r="http://schemas.openxmlformats.org/officeDocument/2006/relationships" xmlns:p="http://schemas.openxmlformats.org/presentationml/2006/main">
  <p:tag name="NUM" val="6"/>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4"/>
</p:tagLst>
</file>

<file path=ppt/tags/tag106.xml><?xml version="1.0" encoding="utf-8"?>
<p:tagLst xmlns:a="http://schemas.openxmlformats.org/drawingml/2006/main" xmlns:r="http://schemas.openxmlformats.org/officeDocument/2006/relationships" xmlns:p="http://schemas.openxmlformats.org/presentationml/2006/main">
  <p:tag name="NUM" val="5"/>
</p:tagLst>
</file>

<file path=ppt/tags/tag107.xml><?xml version="1.0" encoding="utf-8"?>
<p:tagLst xmlns:a="http://schemas.openxmlformats.org/drawingml/2006/main" xmlns:r="http://schemas.openxmlformats.org/officeDocument/2006/relationships" xmlns:p="http://schemas.openxmlformats.org/presentationml/2006/main">
  <p:tag name="NUM" val="6"/>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Personnalisé 7">
      <a:dk1>
        <a:srgbClr val="2D2E83"/>
      </a:dk1>
      <a:lt1>
        <a:sysClr val="window" lastClr="FFFFFF"/>
      </a:lt1>
      <a:dk2>
        <a:srgbClr val="38A7DE"/>
      </a:dk2>
      <a:lt2>
        <a:srgbClr val="BDE3F2"/>
      </a:lt2>
      <a:accent1>
        <a:srgbClr val="005DA1"/>
      </a:accent1>
      <a:accent2>
        <a:srgbClr val="3B85C4"/>
      </a:accent2>
      <a:accent3>
        <a:srgbClr val="4DC0DF"/>
      </a:accent3>
      <a:accent4>
        <a:srgbClr val="2FB7C2"/>
      </a:accent4>
      <a:accent5>
        <a:srgbClr val="2FB7C2"/>
      </a:accent5>
      <a:accent6>
        <a:srgbClr val="F7F109"/>
      </a:accent6>
      <a:hlink>
        <a:srgbClr val="0000FF"/>
      </a:hlink>
      <a:folHlink>
        <a:srgbClr val="00206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4325</TotalTime>
  <Words>3069</Words>
  <Application>Microsoft Office PowerPoint</Application>
  <PresentationFormat>Affichage à l'écran (4:3)</PresentationFormat>
  <Paragraphs>276</Paragraphs>
  <Slides>25</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Arial</vt:lpstr>
      <vt:lpstr>Calibri</vt:lpstr>
      <vt:lpstr>Candara</vt:lpstr>
      <vt:lpstr>Candara Light</vt:lpstr>
      <vt:lpstr>Wingdings</vt:lpstr>
      <vt:lpstr>Wingdings 2</vt:lpstr>
      <vt:lpstr>Thème Office</vt:lpstr>
      <vt:lpstr>OPÉRATION MAIN-D’ŒUVRE Mesures ciblées  pour des secteurs prioritaires</vt:lpstr>
      <vt:lpstr>Présentation PowerPoint</vt:lpstr>
      <vt:lpstr> DES OBJECTIFS GOUVERNEMENTAUX AMBITIEUX  UNE VISION SUR 10 ANS</vt:lpstr>
      <vt:lpstr>NOTRE PLAN DE MATCH :  MISER SUR 4 LEVIERS D’ACTION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Questions, échanges </vt:lpstr>
    </vt:vector>
  </TitlesOfParts>
  <Company>Ministère du Conseil exécutif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Sandoval, Claudia</dc:creator>
  <cp:lastModifiedBy>Pigeon, Mathieu</cp:lastModifiedBy>
  <cp:revision>187</cp:revision>
  <dcterms:created xsi:type="dcterms:W3CDTF">2019-04-02T14:08:11Z</dcterms:created>
  <dcterms:modified xsi:type="dcterms:W3CDTF">2022-02-16T15:58:56Z</dcterms:modified>
</cp:coreProperties>
</file>